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 /><Relationship Id="rId2" Type="http://schemas.openxmlformats.org/package/2006/relationships/metadata/thumbnail" Target="docProps/thumbnail.jpeg" /><Relationship Id="rId1" Type="http://schemas.openxmlformats.org/officeDocument/2006/relationships/officeDocument" Target="ppt/presentation.xml" /><Relationship Id="rId5" Type="http://schemas.openxmlformats.org/officeDocument/2006/relationships/custom-properties" Target="docProps/custom.xml" /><Relationship Id="rId4" Type="http://schemas.openxmlformats.org/officeDocument/2006/relationships/extended-properties" Target="docProps/app.xml" /></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0"/>
  </p:notesMasterIdLst>
  <p:handoutMasterIdLst>
    <p:handoutMasterId r:id="rId21"/>
  </p:handoutMasterIdLst>
  <p:sldIdLst>
    <p:sldId id="279" r:id="rId2"/>
    <p:sldId id="301" r:id="rId3"/>
    <p:sldId id="304" r:id="rId4"/>
    <p:sldId id="257" r:id="rId5"/>
    <p:sldId id="261" r:id="rId6"/>
    <p:sldId id="259" r:id="rId7"/>
    <p:sldId id="262" r:id="rId8"/>
    <p:sldId id="266" r:id="rId9"/>
    <p:sldId id="265" r:id="rId10"/>
    <p:sldId id="267" r:id="rId11"/>
    <p:sldId id="270" r:id="rId12"/>
    <p:sldId id="269" r:id="rId13"/>
    <p:sldId id="271" r:id="rId14"/>
    <p:sldId id="274" r:id="rId15"/>
    <p:sldId id="302" r:id="rId16"/>
    <p:sldId id="303" r:id="rId17"/>
    <p:sldId id="277" r:id="rId18"/>
    <p:sldId id="282" r:id="rId19"/>
  </p:sldIdLst>
  <p:sldSz cx="9144000" cy="5143500" type="screen16x9"/>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80">
          <p15:clr>
            <a:srgbClr val="A4A3A4"/>
          </p15:clr>
        </p15:guide>
        <p15:guide id="2" pos="292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46970"/>
    <a:srgbClr val="53C780"/>
    <a:srgbClr val="67D993"/>
    <a:srgbClr val="F2A849"/>
    <a:srgbClr val="F8F8F8"/>
    <a:srgbClr val="054487"/>
    <a:srgbClr val="1173B0"/>
    <a:srgbClr val="080808"/>
    <a:srgbClr val="333333"/>
    <a:srgbClr val="EC814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p:scale>
          <a:sx n="60" d="100"/>
          <a:sy n="60" d="100"/>
        </p:scale>
        <p:origin x="-1434" y="-636"/>
      </p:cViewPr>
      <p:guideLst>
        <p:guide orient="horz" pos="1680"/>
        <p:guide pos="2921"/>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 /><Relationship Id="rId13" Type="http://schemas.openxmlformats.org/officeDocument/2006/relationships/slide" Target="slides/slide12.xml" /><Relationship Id="rId18" Type="http://schemas.openxmlformats.org/officeDocument/2006/relationships/slide" Target="slides/slide17.xml" /><Relationship Id="rId3" Type="http://schemas.openxmlformats.org/officeDocument/2006/relationships/slide" Target="slides/slide2.xml" /><Relationship Id="rId21" Type="http://schemas.openxmlformats.org/officeDocument/2006/relationships/handoutMaster" Target="handoutMasters/handoutMaster1.xml" /><Relationship Id="rId7" Type="http://schemas.openxmlformats.org/officeDocument/2006/relationships/slide" Target="slides/slide6.xml" /><Relationship Id="rId12" Type="http://schemas.openxmlformats.org/officeDocument/2006/relationships/slide" Target="slides/slide11.xml" /><Relationship Id="rId17" Type="http://schemas.openxmlformats.org/officeDocument/2006/relationships/slide" Target="slides/slide16.xml" /><Relationship Id="rId25" Type="http://schemas.openxmlformats.org/officeDocument/2006/relationships/tableStyles" Target="tableStyles.xml" /><Relationship Id="rId2" Type="http://schemas.openxmlformats.org/officeDocument/2006/relationships/slide" Target="slides/slide1.xml" /><Relationship Id="rId16" Type="http://schemas.openxmlformats.org/officeDocument/2006/relationships/slide" Target="slides/slide15.xml" /><Relationship Id="rId20" Type="http://schemas.openxmlformats.org/officeDocument/2006/relationships/notesMaster" Target="notesMasters/notesMaster1.xml" /><Relationship Id="rId1" Type="http://schemas.openxmlformats.org/officeDocument/2006/relationships/slideMaster" Target="slideMasters/slideMaster1.xml" /><Relationship Id="rId6" Type="http://schemas.openxmlformats.org/officeDocument/2006/relationships/slide" Target="slides/slide5.xml" /><Relationship Id="rId11" Type="http://schemas.openxmlformats.org/officeDocument/2006/relationships/slide" Target="slides/slide10.xml" /><Relationship Id="rId24" Type="http://schemas.openxmlformats.org/officeDocument/2006/relationships/theme" Target="theme/theme1.xml" /><Relationship Id="rId5" Type="http://schemas.openxmlformats.org/officeDocument/2006/relationships/slide" Target="slides/slide4.xml" /><Relationship Id="rId15" Type="http://schemas.openxmlformats.org/officeDocument/2006/relationships/slide" Target="slides/slide14.xml" /><Relationship Id="rId23" Type="http://schemas.openxmlformats.org/officeDocument/2006/relationships/viewProps" Target="viewProps.xml" /><Relationship Id="rId10" Type="http://schemas.openxmlformats.org/officeDocument/2006/relationships/slide" Target="slides/slide9.xml" /><Relationship Id="rId19" Type="http://schemas.openxmlformats.org/officeDocument/2006/relationships/slide" Target="slides/slide18.xml" /><Relationship Id="rId4" Type="http://schemas.openxmlformats.org/officeDocument/2006/relationships/slide" Target="slides/slide3.xml" /><Relationship Id="rId9" Type="http://schemas.openxmlformats.org/officeDocument/2006/relationships/slide" Target="slides/slide8.xml" /><Relationship Id="rId14" Type="http://schemas.openxmlformats.org/officeDocument/2006/relationships/slide" Target="slides/slide13.xml" /><Relationship Id="rId22" Type="http://schemas.openxmlformats.org/officeDocument/2006/relationships/presProps" Target="presProps.xml" /></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 /></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2021/5/19</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EFB5701-14E2-448A-B83E-80FD61B837BD}" type="datetimeFigureOut">
              <a:rPr lang="zh-CN" altLang="en-US" smtClean="0"/>
              <a:t>2021/5/19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Click to edit Master text style</a:t>
            </a:r>
          </a:p>
          <a:p>
            <a:pPr lvl="1"/>
            <a:r>
              <a:rPr lang="zh-CN" altLang="en-US"/>
              <a:t>Second level</a:t>
            </a:r>
          </a:p>
          <a:p>
            <a:pPr lvl="2"/>
            <a:r>
              <a:rPr lang="zh-CN" altLang="en-US"/>
              <a:t>Third level</a:t>
            </a:r>
          </a:p>
          <a:p>
            <a:pPr lvl="3"/>
            <a:r>
              <a:rPr lang="zh-CN" altLang="en-US"/>
              <a:t>Fourth level</a:t>
            </a:r>
          </a:p>
          <a:p>
            <a:pPr lvl="4"/>
            <a:r>
              <a:rPr lang="zh-CN" altLang="en-US"/>
              <a:t>Fifth level</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F397494-8CF0-4008-A7CD-D9032841509F}"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7819"/>
            <a:ext cx="7772400" cy="1102519"/>
          </a:xfrm>
        </p:spPr>
        <p:txBody>
          <a:bodyPr/>
          <a:lstStyle/>
          <a:p>
            <a:r>
              <a:rPr lang="zh-CN" altLang="en-US"/>
              <a:t>Click to edit Master title style</a:t>
            </a:r>
          </a:p>
        </p:txBody>
      </p:sp>
      <p:sp>
        <p:nvSpPr>
          <p:cNvPr id="3" name="副标题 2"/>
          <p:cNvSpPr>
            <a:spLocks noGrp="1"/>
          </p:cNvSpPr>
          <p:nvPr>
            <p:ph type="subTitle" idx="1" hasCustomPrompt="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Click to edit Master title style</a:t>
            </a:r>
          </a:p>
        </p:txBody>
      </p:sp>
      <p:sp>
        <p:nvSpPr>
          <p:cNvPr id="4" name="日期占位符 3"/>
          <p:cNvSpPr>
            <a:spLocks noGrp="1"/>
          </p:cNvSpPr>
          <p:nvPr>
            <p:ph type="dt" sz="half" idx="10"/>
          </p:nvPr>
        </p:nvSpPr>
        <p:spPr/>
        <p:txBody>
          <a:bodyPr/>
          <a:lstStyle/>
          <a:p>
            <a:fld id="{9674D2DF-EA40-424B-9200-EEB89F240BBC}" type="datetimeFigureOut">
              <a:rPr lang="zh-CN" altLang="en-US" smtClean="0"/>
              <a:t>2021/5/19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700C422-8648-4504-BD31-0470E17558FA}"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9674D2DF-EA40-424B-9200-EEB89F240BBC}" type="datetimeFigureOut">
              <a:rPr lang="zh-CN" altLang="en-US" smtClean="0"/>
              <a:t>2021/5/19</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1700C422-8648-4504-BD31-0470E17558FA}"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 /><Relationship Id="rId2" Type="http://schemas.openxmlformats.org/officeDocument/2006/relationships/slideLayout" Target="../slideLayouts/slideLayout2.xml" /><Relationship Id="rId1" Type="http://schemas.openxmlformats.org/officeDocument/2006/relationships/slideLayout" Target="../slideLayouts/slideLayout1.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8"/>
            <a:ext cx="8229600" cy="857250"/>
          </a:xfrm>
          <a:prstGeom prst="rect">
            <a:avLst/>
          </a:prstGeom>
        </p:spPr>
        <p:txBody>
          <a:bodyPr vert="horz" lIns="91440" tIns="45720" rIns="91440" bIns="45720" rtlCol="0" anchor="ctr">
            <a:normAutofit/>
          </a:bodyPr>
          <a:lstStyle/>
          <a:p>
            <a:r>
              <a:rPr lang="zh-CN" altLang="en-US"/>
              <a:t>Click to edit Master title style</a:t>
            </a:r>
          </a:p>
        </p:txBody>
      </p:sp>
      <p:sp>
        <p:nvSpPr>
          <p:cNvPr id="3" name="文本占位符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zh-CN" altLang="en-US"/>
              <a:t>Click to edit Master text style</a:t>
            </a:r>
          </a:p>
          <a:p>
            <a:pPr lvl="1"/>
            <a:r>
              <a:rPr lang="zh-CN" altLang="en-US"/>
              <a:t>Second level</a:t>
            </a:r>
          </a:p>
          <a:p>
            <a:pPr lvl="2"/>
            <a:r>
              <a:rPr lang="zh-CN" altLang="en-US"/>
              <a:t>Third level</a:t>
            </a:r>
          </a:p>
          <a:p>
            <a:pPr lvl="3"/>
            <a:r>
              <a:rPr lang="zh-CN" altLang="en-US"/>
              <a:t>Fourth level</a:t>
            </a:r>
          </a:p>
          <a:p>
            <a:pPr lvl="4"/>
            <a:r>
              <a:rPr lang="zh-CN" altLang="en-US"/>
              <a:t>Fifth level</a:t>
            </a:r>
          </a:p>
        </p:txBody>
      </p:sp>
      <p:sp>
        <p:nvSpPr>
          <p:cNvPr id="4" name="日期占位符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9674D2DF-EA40-424B-9200-EEB89F240BBC}" type="datetimeFigureOut">
              <a:rPr lang="zh-CN" altLang="en-US" smtClean="0"/>
              <a:t>2021/5/19</a:t>
            </a:fld>
            <a:endParaRPr lang="zh-CN" altLang="en-US"/>
          </a:p>
        </p:txBody>
      </p:sp>
      <p:sp>
        <p:nvSpPr>
          <p:cNvPr id="5" name="页脚占位符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1700C422-8648-4504-BD31-0470E17558FA}"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 /><Relationship Id="rId2" Type="http://schemas.openxmlformats.org/officeDocument/2006/relationships/audio" Target="../media/media1.mp3" /><Relationship Id="rId1" Type="http://schemas.microsoft.com/office/2007/relationships/media" Target="../media/media1.mp3" /><Relationship Id="rId5" Type="http://schemas.openxmlformats.org/officeDocument/2006/relationships/image" Target="../media/image2.png" /><Relationship Id="rId4" Type="http://schemas.openxmlformats.org/officeDocument/2006/relationships/image" Target="../media/image1.png" /></Relationships>
</file>

<file path=ppt/slides/_rels/slide10.xml.rels><?xml version="1.0" encoding="UTF-8" standalone="yes"?>
<Relationships xmlns="http://schemas.openxmlformats.org/package/2006/relationships"><Relationship Id="rId8" Type="http://schemas.openxmlformats.org/officeDocument/2006/relationships/image" Target="../media/image2.png" /><Relationship Id="rId3" Type="http://schemas.openxmlformats.org/officeDocument/2006/relationships/slideLayout" Target="../slideLayouts/slideLayout2.xml" /><Relationship Id="rId7" Type="http://schemas.openxmlformats.org/officeDocument/2006/relationships/image" Target="../media/image32.png" /><Relationship Id="rId2" Type="http://schemas.openxmlformats.org/officeDocument/2006/relationships/audio" Target="../media/media10.mp3" /><Relationship Id="rId1" Type="http://schemas.microsoft.com/office/2007/relationships/media" Target="../media/media10.mp3" /><Relationship Id="rId6" Type="http://schemas.openxmlformats.org/officeDocument/2006/relationships/image" Target="../media/image31.png" /><Relationship Id="rId5" Type="http://schemas.openxmlformats.org/officeDocument/2006/relationships/image" Target="../media/image30.png" /><Relationship Id="rId4" Type="http://schemas.openxmlformats.org/officeDocument/2006/relationships/image" Target="../media/image29.png" /></Relationships>
</file>

<file path=ppt/slides/_rels/slide11.xml.rels><?xml version="1.0" encoding="UTF-8" standalone="yes"?>
<Relationships xmlns="http://schemas.openxmlformats.org/package/2006/relationships"><Relationship Id="rId8" Type="http://schemas.openxmlformats.org/officeDocument/2006/relationships/image" Target="../media/image37.png" /><Relationship Id="rId3" Type="http://schemas.openxmlformats.org/officeDocument/2006/relationships/slideLayout" Target="../slideLayouts/slideLayout2.xml" /><Relationship Id="rId7" Type="http://schemas.openxmlformats.org/officeDocument/2006/relationships/image" Target="../media/image36.png" /><Relationship Id="rId2" Type="http://schemas.openxmlformats.org/officeDocument/2006/relationships/audio" Target="../media/media11.mp3" /><Relationship Id="rId1" Type="http://schemas.microsoft.com/office/2007/relationships/media" Target="../media/media11.mp3" /><Relationship Id="rId6" Type="http://schemas.openxmlformats.org/officeDocument/2006/relationships/image" Target="../media/image35.png" /><Relationship Id="rId5" Type="http://schemas.openxmlformats.org/officeDocument/2006/relationships/image" Target="../media/image34.png" /><Relationship Id="rId4" Type="http://schemas.openxmlformats.org/officeDocument/2006/relationships/image" Target="../media/image33.png" /><Relationship Id="rId9" Type="http://schemas.openxmlformats.org/officeDocument/2006/relationships/image" Target="../media/image2.png" /></Relationships>
</file>

<file path=ppt/slides/_rels/slide12.xml.rels><?xml version="1.0" encoding="UTF-8" standalone="yes"?>
<Relationships xmlns="http://schemas.openxmlformats.org/package/2006/relationships"><Relationship Id="rId8" Type="http://schemas.openxmlformats.org/officeDocument/2006/relationships/image" Target="../media/image42.png" /><Relationship Id="rId3" Type="http://schemas.openxmlformats.org/officeDocument/2006/relationships/slideLayout" Target="../slideLayouts/slideLayout2.xml" /><Relationship Id="rId7" Type="http://schemas.openxmlformats.org/officeDocument/2006/relationships/image" Target="../media/image41.png" /><Relationship Id="rId2" Type="http://schemas.openxmlformats.org/officeDocument/2006/relationships/audio" Target="../media/media12.mp3" /><Relationship Id="rId1" Type="http://schemas.microsoft.com/office/2007/relationships/media" Target="../media/media12.mp3" /><Relationship Id="rId6" Type="http://schemas.openxmlformats.org/officeDocument/2006/relationships/image" Target="../media/image40.png" /><Relationship Id="rId5" Type="http://schemas.openxmlformats.org/officeDocument/2006/relationships/image" Target="../media/image39.png" /><Relationship Id="rId10" Type="http://schemas.openxmlformats.org/officeDocument/2006/relationships/image" Target="../media/image2.png" /><Relationship Id="rId4" Type="http://schemas.openxmlformats.org/officeDocument/2006/relationships/image" Target="../media/image38.png" /><Relationship Id="rId9" Type="http://schemas.openxmlformats.org/officeDocument/2006/relationships/image" Target="../media/image43.png" /></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 /><Relationship Id="rId2" Type="http://schemas.openxmlformats.org/officeDocument/2006/relationships/audio" Target="../media/media13.mp3" /><Relationship Id="rId1" Type="http://schemas.microsoft.com/office/2007/relationships/media" Target="../media/media13.mp3" /><Relationship Id="rId5" Type="http://schemas.openxmlformats.org/officeDocument/2006/relationships/image" Target="../media/image2.png" /><Relationship Id="rId4" Type="http://schemas.openxmlformats.org/officeDocument/2006/relationships/image" Target="../media/image44.png" /></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 /><Relationship Id="rId2" Type="http://schemas.openxmlformats.org/officeDocument/2006/relationships/audio" Target="../media/media14.mp3" /><Relationship Id="rId1" Type="http://schemas.microsoft.com/office/2007/relationships/media" Target="../media/media14.mp3" /><Relationship Id="rId6" Type="http://schemas.openxmlformats.org/officeDocument/2006/relationships/image" Target="../media/image2.png" /><Relationship Id="rId5" Type="http://schemas.openxmlformats.org/officeDocument/2006/relationships/image" Target="../media/image46.png" /><Relationship Id="rId4" Type="http://schemas.openxmlformats.org/officeDocument/2006/relationships/image" Target="../media/image45.png" /></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 /><Relationship Id="rId2" Type="http://schemas.openxmlformats.org/officeDocument/2006/relationships/audio" Target="../media/media15.mp3" /><Relationship Id="rId1" Type="http://schemas.microsoft.com/office/2007/relationships/media" Target="../media/media15.mp3" /><Relationship Id="rId6" Type="http://schemas.openxmlformats.org/officeDocument/2006/relationships/image" Target="../media/image2.png" /><Relationship Id="rId5" Type="http://schemas.openxmlformats.org/officeDocument/2006/relationships/image" Target="../media/image48.png" /><Relationship Id="rId4" Type="http://schemas.openxmlformats.org/officeDocument/2006/relationships/image" Target="../media/image47.png" /></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 /><Relationship Id="rId2" Type="http://schemas.openxmlformats.org/officeDocument/2006/relationships/audio" Target="../media/media16.mp3" /><Relationship Id="rId1" Type="http://schemas.microsoft.com/office/2007/relationships/media" Target="../media/media16.mp3" /><Relationship Id="rId5" Type="http://schemas.openxmlformats.org/officeDocument/2006/relationships/image" Target="../media/image2.png" /><Relationship Id="rId4" Type="http://schemas.openxmlformats.org/officeDocument/2006/relationships/image" Target="../media/image49.png" /></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 /><Relationship Id="rId2" Type="http://schemas.openxmlformats.org/officeDocument/2006/relationships/audio" Target="../media/media17.mp3" /><Relationship Id="rId1" Type="http://schemas.microsoft.com/office/2007/relationships/media" Target="../media/media17.mp3" /><Relationship Id="rId5" Type="http://schemas.openxmlformats.org/officeDocument/2006/relationships/image" Target="../media/image2.png" /><Relationship Id="rId4" Type="http://schemas.openxmlformats.org/officeDocument/2006/relationships/image" Target="../media/image50.jpeg" /></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 /><Relationship Id="rId2" Type="http://schemas.openxmlformats.org/officeDocument/2006/relationships/audio" Target="../media/media18.mp3" /><Relationship Id="rId1" Type="http://schemas.microsoft.com/office/2007/relationships/media" Target="../media/media18.mp3" /><Relationship Id="rId5" Type="http://schemas.openxmlformats.org/officeDocument/2006/relationships/image" Target="../media/image2.png" /><Relationship Id="rId4" Type="http://schemas.openxmlformats.org/officeDocument/2006/relationships/image" Target="../media/image51.png" /></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 /><Relationship Id="rId2" Type="http://schemas.openxmlformats.org/officeDocument/2006/relationships/audio" Target="../media/media2.mp3" /><Relationship Id="rId1" Type="http://schemas.microsoft.com/office/2007/relationships/media" Target="../media/media2.mp3" /><Relationship Id="rId5" Type="http://schemas.openxmlformats.org/officeDocument/2006/relationships/image" Target="../media/image2.png" /><Relationship Id="rId4" Type="http://schemas.openxmlformats.org/officeDocument/2006/relationships/image" Target="../media/image3.jpeg" /></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 /><Relationship Id="rId2" Type="http://schemas.openxmlformats.org/officeDocument/2006/relationships/audio" Target="../media/media3.mp3" /><Relationship Id="rId1" Type="http://schemas.microsoft.com/office/2007/relationships/media" Target="../media/media3.mp3" /><Relationship Id="rId5" Type="http://schemas.openxmlformats.org/officeDocument/2006/relationships/image" Target="../media/image2.png" /><Relationship Id="rId4" Type="http://schemas.openxmlformats.org/officeDocument/2006/relationships/image" Target="../media/image4.png" /></Relationships>
</file>

<file path=ppt/slides/_rels/slide4.xml.rels><?xml version="1.0" encoding="UTF-8" standalone="yes"?>
<Relationships xmlns="http://schemas.openxmlformats.org/package/2006/relationships"><Relationship Id="rId8" Type="http://schemas.openxmlformats.org/officeDocument/2006/relationships/image" Target="../media/image9.png" /><Relationship Id="rId3" Type="http://schemas.openxmlformats.org/officeDocument/2006/relationships/slideLayout" Target="../slideLayouts/slideLayout2.xml" /><Relationship Id="rId7" Type="http://schemas.openxmlformats.org/officeDocument/2006/relationships/image" Target="../media/image8.png" /><Relationship Id="rId2" Type="http://schemas.openxmlformats.org/officeDocument/2006/relationships/audio" Target="../media/media4.mp3" /><Relationship Id="rId1" Type="http://schemas.microsoft.com/office/2007/relationships/media" Target="../media/media4.mp3" /><Relationship Id="rId6" Type="http://schemas.openxmlformats.org/officeDocument/2006/relationships/image" Target="../media/image7.png" /><Relationship Id="rId11" Type="http://schemas.openxmlformats.org/officeDocument/2006/relationships/image" Target="../media/image2.png" /><Relationship Id="rId5" Type="http://schemas.openxmlformats.org/officeDocument/2006/relationships/image" Target="../media/image6.png" /><Relationship Id="rId10" Type="http://schemas.openxmlformats.org/officeDocument/2006/relationships/image" Target="../media/image11.png" /><Relationship Id="rId4" Type="http://schemas.openxmlformats.org/officeDocument/2006/relationships/image" Target="../media/image5.png" /><Relationship Id="rId9" Type="http://schemas.openxmlformats.org/officeDocument/2006/relationships/image" Target="../media/image10.png" /></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 /><Relationship Id="rId7" Type="http://schemas.openxmlformats.org/officeDocument/2006/relationships/image" Target="../media/image2.png" /><Relationship Id="rId2" Type="http://schemas.openxmlformats.org/officeDocument/2006/relationships/audio" Target="../media/media5.mp3" /><Relationship Id="rId1" Type="http://schemas.microsoft.com/office/2007/relationships/media" Target="../media/media5.mp3" /><Relationship Id="rId6" Type="http://schemas.openxmlformats.org/officeDocument/2006/relationships/image" Target="../media/image14.png" /><Relationship Id="rId5" Type="http://schemas.openxmlformats.org/officeDocument/2006/relationships/image" Target="../media/image13.png" /><Relationship Id="rId4" Type="http://schemas.openxmlformats.org/officeDocument/2006/relationships/image" Target="../media/image12.jpeg" /></Relationships>
</file>

<file path=ppt/slides/_rels/slide6.xml.rels><?xml version="1.0" encoding="UTF-8" standalone="yes"?>
<Relationships xmlns="http://schemas.openxmlformats.org/package/2006/relationships"><Relationship Id="rId8" Type="http://schemas.openxmlformats.org/officeDocument/2006/relationships/image" Target="../media/image2.png" /><Relationship Id="rId3" Type="http://schemas.openxmlformats.org/officeDocument/2006/relationships/slideLayout" Target="../slideLayouts/slideLayout2.xml" /><Relationship Id="rId7" Type="http://schemas.openxmlformats.org/officeDocument/2006/relationships/image" Target="../media/image18.png" /><Relationship Id="rId2" Type="http://schemas.openxmlformats.org/officeDocument/2006/relationships/audio" Target="../media/media6.mp3" /><Relationship Id="rId1" Type="http://schemas.microsoft.com/office/2007/relationships/media" Target="../media/media6.mp3" /><Relationship Id="rId6" Type="http://schemas.openxmlformats.org/officeDocument/2006/relationships/image" Target="../media/image17.png" /><Relationship Id="rId5" Type="http://schemas.openxmlformats.org/officeDocument/2006/relationships/image" Target="../media/image16.png" /><Relationship Id="rId4" Type="http://schemas.openxmlformats.org/officeDocument/2006/relationships/image" Target="../media/image15.png" /></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 /><Relationship Id="rId2" Type="http://schemas.openxmlformats.org/officeDocument/2006/relationships/audio" Target="../media/media7.mp3" /><Relationship Id="rId1" Type="http://schemas.microsoft.com/office/2007/relationships/media" Target="../media/media7.mp3" /><Relationship Id="rId5" Type="http://schemas.openxmlformats.org/officeDocument/2006/relationships/image" Target="../media/image2.png" /><Relationship Id="rId4" Type="http://schemas.openxmlformats.org/officeDocument/2006/relationships/image" Target="../media/image19.png" /></Relationships>
</file>

<file path=ppt/slides/_rels/slide8.xml.rels><?xml version="1.0" encoding="UTF-8" standalone="yes"?>
<Relationships xmlns="http://schemas.openxmlformats.org/package/2006/relationships"><Relationship Id="rId8" Type="http://schemas.openxmlformats.org/officeDocument/2006/relationships/image" Target="../media/image24.png" /><Relationship Id="rId3" Type="http://schemas.openxmlformats.org/officeDocument/2006/relationships/slideLayout" Target="../slideLayouts/slideLayout2.xml" /><Relationship Id="rId7" Type="http://schemas.openxmlformats.org/officeDocument/2006/relationships/image" Target="../media/image23.png" /><Relationship Id="rId2" Type="http://schemas.openxmlformats.org/officeDocument/2006/relationships/audio" Target="../media/media8.mp3" /><Relationship Id="rId1" Type="http://schemas.microsoft.com/office/2007/relationships/media" Target="../media/media8.mp3" /><Relationship Id="rId6" Type="http://schemas.openxmlformats.org/officeDocument/2006/relationships/image" Target="../media/image22.png" /><Relationship Id="rId5" Type="http://schemas.openxmlformats.org/officeDocument/2006/relationships/image" Target="../media/image21.png" /><Relationship Id="rId4" Type="http://schemas.openxmlformats.org/officeDocument/2006/relationships/image" Target="../media/image20.png" /><Relationship Id="rId9" Type="http://schemas.openxmlformats.org/officeDocument/2006/relationships/image" Target="../media/image2.png" /></Relationships>
</file>

<file path=ppt/slides/_rels/slide9.xml.rels><?xml version="1.0" encoding="UTF-8" standalone="yes"?>
<Relationships xmlns="http://schemas.openxmlformats.org/package/2006/relationships"><Relationship Id="rId8" Type="http://schemas.openxmlformats.org/officeDocument/2006/relationships/image" Target="../media/image2.png" /><Relationship Id="rId3" Type="http://schemas.openxmlformats.org/officeDocument/2006/relationships/slideLayout" Target="../slideLayouts/slideLayout2.xml" /><Relationship Id="rId7" Type="http://schemas.openxmlformats.org/officeDocument/2006/relationships/image" Target="../media/image28.png" /><Relationship Id="rId2" Type="http://schemas.openxmlformats.org/officeDocument/2006/relationships/audio" Target="../media/media9.mp3" /><Relationship Id="rId1" Type="http://schemas.microsoft.com/office/2007/relationships/media" Target="../media/media9.mp3" /><Relationship Id="rId6" Type="http://schemas.openxmlformats.org/officeDocument/2006/relationships/image" Target="../media/image27.png" /><Relationship Id="rId5" Type="http://schemas.openxmlformats.org/officeDocument/2006/relationships/image" Target="../media/image26.png" /><Relationship Id="rId4" Type="http://schemas.openxmlformats.org/officeDocument/2006/relationships/image" Target="../media/image25.pn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a:off x="-431757" y="-338191"/>
            <a:ext cx="8216602" cy="7165504"/>
          </a:xfrm>
          <a:custGeom>
            <a:avLst/>
            <a:gdLst>
              <a:gd name="connsiteX0" fmla="*/ 2000250 w 8991600"/>
              <a:gd name="connsiteY0" fmla="*/ 7334250 h 7505700"/>
              <a:gd name="connsiteX1" fmla="*/ 8991600 w 8991600"/>
              <a:gd name="connsiteY1" fmla="*/ 0 h 7505700"/>
              <a:gd name="connsiteX2" fmla="*/ 0 w 8991600"/>
              <a:gd name="connsiteY2" fmla="*/ 38100 h 7505700"/>
              <a:gd name="connsiteX3" fmla="*/ 266700 w 8991600"/>
              <a:gd name="connsiteY3" fmla="*/ 7505700 h 7505700"/>
              <a:gd name="connsiteX4" fmla="*/ 2000250 w 8991600"/>
              <a:gd name="connsiteY4" fmla="*/ 7334250 h 7505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91600" h="7505700">
                <a:moveTo>
                  <a:pt x="2000250" y="7334250"/>
                </a:moveTo>
                <a:lnTo>
                  <a:pt x="8991600" y="0"/>
                </a:lnTo>
                <a:lnTo>
                  <a:pt x="0" y="38100"/>
                </a:lnTo>
                <a:lnTo>
                  <a:pt x="266700" y="7505700"/>
                </a:lnTo>
                <a:lnTo>
                  <a:pt x="2000250" y="7334250"/>
                </a:lnTo>
                <a:close/>
              </a:path>
            </a:pathLst>
          </a:custGeom>
          <a:gradFill>
            <a:gsLst>
              <a:gs pos="0">
                <a:schemeClr val="bg1">
                  <a:lumMod val="95000"/>
                  <a:alpha val="80000"/>
                </a:schemeClr>
              </a:gs>
              <a:gs pos="100000">
                <a:schemeClr val="bg1">
                  <a:lumMod val="75000"/>
                  <a:alpha val="86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 name="组合 4"/>
          <p:cNvGrpSpPr/>
          <p:nvPr/>
        </p:nvGrpSpPr>
        <p:grpSpPr>
          <a:xfrm>
            <a:off x="972562" y="0"/>
            <a:ext cx="1168400" cy="1200150"/>
            <a:chOff x="972562" y="0"/>
            <a:chExt cx="1168400" cy="1200150"/>
          </a:xfrm>
        </p:grpSpPr>
        <p:cxnSp>
          <p:nvCxnSpPr>
            <p:cNvPr id="6" name="直接连接符 5"/>
            <p:cNvCxnSpPr/>
            <p:nvPr/>
          </p:nvCxnSpPr>
          <p:spPr>
            <a:xfrm flipH="1">
              <a:off x="972562" y="0"/>
              <a:ext cx="1168400" cy="1200150"/>
            </a:xfrm>
            <a:prstGeom prst="line">
              <a:avLst/>
            </a:prstGeom>
            <a:ln w="762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flipH="1">
              <a:off x="1474245" y="516478"/>
              <a:ext cx="165034" cy="167194"/>
            </a:xfrm>
            <a:prstGeom prst="line">
              <a:avLst/>
            </a:prstGeom>
            <a:ln w="76200">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8" name="组合 7"/>
          <p:cNvGrpSpPr/>
          <p:nvPr/>
        </p:nvGrpSpPr>
        <p:grpSpPr>
          <a:xfrm>
            <a:off x="3005574" y="0"/>
            <a:ext cx="1168400" cy="1200150"/>
            <a:chOff x="3005574" y="0"/>
            <a:chExt cx="1168400" cy="1200150"/>
          </a:xfrm>
        </p:grpSpPr>
        <p:cxnSp>
          <p:nvCxnSpPr>
            <p:cNvPr id="9" name="直接连接符 8"/>
            <p:cNvCxnSpPr/>
            <p:nvPr/>
          </p:nvCxnSpPr>
          <p:spPr>
            <a:xfrm flipH="1">
              <a:off x="3005574" y="0"/>
              <a:ext cx="1168400" cy="1200150"/>
            </a:xfrm>
            <a:prstGeom prst="line">
              <a:avLst/>
            </a:prstGeom>
            <a:ln w="762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flipH="1">
              <a:off x="3507257" y="516478"/>
              <a:ext cx="165034" cy="167194"/>
            </a:xfrm>
            <a:prstGeom prst="line">
              <a:avLst/>
            </a:prstGeom>
            <a:ln w="76200">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11" name="组合 10"/>
          <p:cNvGrpSpPr/>
          <p:nvPr/>
        </p:nvGrpSpPr>
        <p:grpSpPr>
          <a:xfrm>
            <a:off x="5038586" y="0"/>
            <a:ext cx="1409498" cy="1447800"/>
            <a:chOff x="5038586" y="0"/>
            <a:chExt cx="1168400" cy="1200150"/>
          </a:xfrm>
        </p:grpSpPr>
        <p:cxnSp>
          <p:nvCxnSpPr>
            <p:cNvPr id="12" name="直接连接符 11"/>
            <p:cNvCxnSpPr/>
            <p:nvPr/>
          </p:nvCxnSpPr>
          <p:spPr>
            <a:xfrm flipH="1">
              <a:off x="5038586" y="0"/>
              <a:ext cx="1168400" cy="1200150"/>
            </a:xfrm>
            <a:prstGeom prst="line">
              <a:avLst/>
            </a:prstGeom>
            <a:ln w="762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flipH="1">
              <a:off x="5540269" y="516478"/>
              <a:ext cx="165034" cy="167194"/>
            </a:xfrm>
            <a:prstGeom prst="line">
              <a:avLst/>
            </a:prstGeom>
            <a:ln w="762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17" name="文本框 43"/>
          <p:cNvSpPr txBox="1"/>
          <p:nvPr/>
        </p:nvSpPr>
        <p:spPr>
          <a:xfrm>
            <a:off x="19685" y="699135"/>
            <a:ext cx="8991600" cy="899160"/>
          </a:xfrm>
          <a:prstGeom prst="rect">
            <a:avLst/>
          </a:prstGeom>
          <a:noFill/>
        </p:spPr>
        <p:txBody>
          <a:bodyPr wrap="square" rtlCol="0">
            <a:spAutoFit/>
            <a:scene3d>
              <a:camera prst="orthographicFront"/>
              <a:lightRig rig="threePt" dir="t"/>
            </a:scene3d>
          </a:bodyPr>
          <a:lstStyle/>
          <a:p>
            <a:pPr>
              <a:lnSpc>
                <a:spcPts val="6300"/>
              </a:lnSpc>
            </a:pPr>
            <a:r>
              <a:rPr lang="en-US" altLang="zh-CN" sz="5400" b="1" u="sng"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Microsoft YaHei" panose="020B0503020204020204" pitchFamily="34" charset="-122"/>
                <a:ea typeface="Microsoft YaHei" panose="020B0503020204020204" pitchFamily="34" charset="-122"/>
              </a:rPr>
              <a:t>MOOCS BASED SEMINAR</a:t>
            </a:r>
            <a:r>
              <a:rPr lang="en-US" altLang="zh-CN" sz="54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Microsoft YaHei" panose="020B0503020204020204" pitchFamily="34" charset="-122"/>
                <a:ea typeface="Microsoft YaHei" panose="020B0503020204020204" pitchFamily="34" charset="-122"/>
              </a:rPr>
              <a:t> </a:t>
            </a:r>
          </a:p>
        </p:txBody>
      </p:sp>
      <p:sp>
        <p:nvSpPr>
          <p:cNvPr id="33" name="TextBox 32"/>
          <p:cNvSpPr txBox="1"/>
          <p:nvPr/>
        </p:nvSpPr>
        <p:spPr>
          <a:xfrm>
            <a:off x="4067648" y="3363714"/>
            <a:ext cx="5009515" cy="829945"/>
          </a:xfrm>
          <a:prstGeom prst="rect">
            <a:avLst/>
          </a:prstGeom>
          <a:noFill/>
        </p:spPr>
        <p:txBody>
          <a:bodyPr wrap="square" rtlCol="0">
            <a:spAutoFit/>
          </a:bodyPr>
          <a:lstStyle/>
          <a:p>
            <a:r>
              <a:rPr lang="en-US" sz="2400" b="1" dirty="0">
                <a:solidFill>
                  <a:schemeClr val="tx1"/>
                </a:solidFill>
              </a:rPr>
              <a:t>PRESENTED BY : DEEPANKAR SHARMA</a:t>
            </a:r>
          </a:p>
          <a:p>
            <a:pPr algn="r"/>
            <a:r>
              <a:rPr lang="en-US" sz="2400" b="1" dirty="0">
                <a:solidFill>
                  <a:schemeClr val="tx1"/>
                </a:solidFill>
              </a:rPr>
              <a:t>BCA -HALDWANI</a:t>
            </a:r>
          </a:p>
        </p:txBody>
      </p:sp>
      <p:pic>
        <p:nvPicPr>
          <p:cNvPr id="3" name="Picture 2"/>
          <p:cNvPicPr>
            <a:picLocks noChangeAspect="1"/>
          </p:cNvPicPr>
          <p:nvPr/>
        </p:nvPicPr>
        <p:blipFill>
          <a:blip r:embed="rId4"/>
          <a:stretch>
            <a:fillRect/>
          </a:stretch>
        </p:blipFill>
        <p:spPr>
          <a:xfrm>
            <a:off x="185420" y="1963420"/>
            <a:ext cx="3514725" cy="3065780"/>
          </a:xfrm>
          <a:prstGeom prst="rect">
            <a:avLst/>
          </a:prstGeom>
        </p:spPr>
      </p:pic>
      <p:pic>
        <p:nvPicPr>
          <p:cNvPr id="4" name="1.mp3">
            <a:hlinkClick r:id="" action="ppaction://media"/>
            <a:extLst>
              <a:ext uri="{FF2B5EF4-FFF2-40B4-BE49-F238E27FC236}">
                <a16:creationId xmlns:a16="http://schemas.microsoft.com/office/drawing/2014/main" id="{999CC70D-A14A-9141-B904-E4C0694F5BC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flipV="1">
            <a:off x="8297024" y="4444365"/>
            <a:ext cx="407350" cy="4073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7" fill="hold" display="0">
                  <p:stCondLst>
                    <p:cond delay="indefinite"/>
                  </p:stCondLst>
                  <p:endCondLst>
                    <p:cond evt="onStopAudio" delay="0">
                      <p:tgtEl>
                        <p:sldTgt/>
                      </p:tgtEl>
                    </p:cond>
                  </p:endCondLst>
                </p:cTn>
                <p:tgtEl>
                  <p:spTgt spid="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83260" y="448310"/>
            <a:ext cx="3186430" cy="1076325"/>
          </a:xfrm>
          <a:prstGeom prst="rect">
            <a:avLst/>
          </a:prstGeom>
          <a:noFill/>
        </p:spPr>
        <p:txBody>
          <a:bodyPr wrap="square" rtlCol="0">
            <a:spAutoFit/>
          </a:bodyPr>
          <a:lstStyle/>
          <a:p>
            <a:r>
              <a:rPr lang="en-US" altLang="zh-CN" sz="3200" b="1" u="sng" dirty="0">
                <a:solidFill>
                  <a:schemeClr val="bg1"/>
                </a:solidFill>
                <a:latin typeface="Microsoft YaHei" panose="020B0503020204020204" pitchFamily="34" charset="-122"/>
                <a:ea typeface="Microsoft YaHei" panose="020B0503020204020204" pitchFamily="34" charset="-122"/>
              </a:rPr>
              <a:t>CONNECTED PROBLEMS</a:t>
            </a:r>
          </a:p>
        </p:txBody>
      </p:sp>
      <p:sp>
        <p:nvSpPr>
          <p:cNvPr id="5" name="椭圆 4"/>
          <p:cNvSpPr/>
          <p:nvPr/>
        </p:nvSpPr>
        <p:spPr>
          <a:xfrm>
            <a:off x="798830" y="2211705"/>
            <a:ext cx="1650365" cy="172212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 name="TextBox 7"/>
          <p:cNvSpPr txBox="1"/>
          <p:nvPr/>
        </p:nvSpPr>
        <p:spPr>
          <a:xfrm>
            <a:off x="107315" y="4011930"/>
            <a:ext cx="3181985" cy="583565"/>
          </a:xfrm>
          <a:prstGeom prst="rect">
            <a:avLst/>
          </a:prstGeom>
          <a:noFill/>
        </p:spPr>
        <p:txBody>
          <a:bodyPr wrap="square" rtlCol="0">
            <a:spAutoFit/>
          </a:bodyPr>
          <a:lstStyle/>
          <a:p>
            <a:pPr algn="ctr"/>
            <a:r>
              <a:rPr lang="en-US" altLang="zh-CN" sz="3200" u="sng" dirty="0">
                <a:solidFill>
                  <a:schemeClr val="bg1"/>
                </a:solidFill>
              </a:rPr>
              <a:t>DEFORESTATION</a:t>
            </a:r>
          </a:p>
        </p:txBody>
      </p:sp>
      <p:cxnSp>
        <p:nvCxnSpPr>
          <p:cNvPr id="10" name="直接箭头连接符 9"/>
          <p:cNvCxnSpPr/>
          <p:nvPr/>
        </p:nvCxnSpPr>
        <p:spPr>
          <a:xfrm flipV="1">
            <a:off x="2382909" y="1705965"/>
            <a:ext cx="1020060" cy="724436"/>
          </a:xfrm>
          <a:prstGeom prst="straightConnector1">
            <a:avLst/>
          </a:prstGeom>
          <a:ln w="28575">
            <a:solidFill>
              <a:schemeClr val="bg1"/>
            </a:solidFill>
            <a:tailEnd type="arrow"/>
          </a:ln>
        </p:spPr>
        <p:style>
          <a:lnRef idx="1">
            <a:schemeClr val="accent1"/>
          </a:lnRef>
          <a:fillRef idx="0">
            <a:schemeClr val="accent1"/>
          </a:fillRef>
          <a:effectRef idx="0">
            <a:schemeClr val="accent1"/>
          </a:effectRef>
          <a:fontRef idx="minor">
            <a:schemeClr val="tx1"/>
          </a:fontRef>
        </p:style>
      </p:cxnSp>
      <p:sp>
        <p:nvSpPr>
          <p:cNvPr id="17" name="椭圆 16"/>
          <p:cNvSpPr/>
          <p:nvPr/>
        </p:nvSpPr>
        <p:spPr>
          <a:xfrm>
            <a:off x="3491865" y="913130"/>
            <a:ext cx="1340485" cy="1710055"/>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cxnSp>
        <p:nvCxnSpPr>
          <p:cNvPr id="20" name="直接箭头连接符 19"/>
          <p:cNvCxnSpPr/>
          <p:nvPr/>
        </p:nvCxnSpPr>
        <p:spPr>
          <a:xfrm rot="5400000" flipV="1">
            <a:off x="4554738" y="2212269"/>
            <a:ext cx="1020060" cy="724436"/>
          </a:xfrm>
          <a:prstGeom prst="straightConnector1">
            <a:avLst/>
          </a:prstGeom>
          <a:ln w="28575">
            <a:solidFill>
              <a:schemeClr val="bg1"/>
            </a:solidFill>
            <a:tailEnd type="arrow"/>
          </a:ln>
        </p:spPr>
        <p:style>
          <a:lnRef idx="1">
            <a:schemeClr val="accent1"/>
          </a:lnRef>
          <a:fillRef idx="0">
            <a:schemeClr val="accent1"/>
          </a:fillRef>
          <a:effectRef idx="0">
            <a:schemeClr val="accent1"/>
          </a:effectRef>
          <a:fontRef idx="minor">
            <a:schemeClr val="tx1"/>
          </a:fontRef>
        </p:style>
      </p:cxnSp>
      <p:sp>
        <p:nvSpPr>
          <p:cNvPr id="23" name="椭圆 22"/>
          <p:cNvSpPr/>
          <p:nvPr/>
        </p:nvSpPr>
        <p:spPr>
          <a:xfrm>
            <a:off x="5292090" y="2429510"/>
            <a:ext cx="1353185" cy="1689735"/>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5" name="椭圆 24"/>
          <p:cNvSpPr/>
          <p:nvPr/>
        </p:nvSpPr>
        <p:spPr>
          <a:xfrm>
            <a:off x="7215505" y="582295"/>
            <a:ext cx="1758315" cy="21336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cxnSp>
        <p:nvCxnSpPr>
          <p:cNvPr id="28" name="直接箭头连接符 27"/>
          <p:cNvCxnSpPr/>
          <p:nvPr/>
        </p:nvCxnSpPr>
        <p:spPr>
          <a:xfrm rot="21313265" flipV="1">
            <a:off x="6588395" y="2540975"/>
            <a:ext cx="1020060" cy="724436"/>
          </a:xfrm>
          <a:prstGeom prst="straightConnector1">
            <a:avLst/>
          </a:prstGeom>
          <a:ln w="28575">
            <a:solidFill>
              <a:schemeClr val="bg1"/>
            </a:solidFill>
            <a:tailEnd type="arrow"/>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4715510" y="448310"/>
            <a:ext cx="2717165" cy="1076325"/>
          </a:xfrm>
          <a:prstGeom prst="rect">
            <a:avLst/>
          </a:prstGeom>
          <a:noFill/>
        </p:spPr>
        <p:txBody>
          <a:bodyPr wrap="square" rtlCol="0">
            <a:spAutoFit/>
          </a:bodyPr>
          <a:lstStyle/>
          <a:p>
            <a:r>
              <a:rPr lang="en-US" altLang="zh-CN" sz="3200" u="sng" dirty="0">
                <a:solidFill>
                  <a:schemeClr val="bg1"/>
                </a:solidFill>
              </a:rPr>
              <a:t>GREENHOUSE EFFECT</a:t>
            </a:r>
          </a:p>
        </p:txBody>
      </p:sp>
      <p:sp>
        <p:nvSpPr>
          <p:cNvPr id="31" name="TextBox 30"/>
          <p:cNvSpPr txBox="1"/>
          <p:nvPr/>
        </p:nvSpPr>
        <p:spPr>
          <a:xfrm>
            <a:off x="4284345" y="4193540"/>
            <a:ext cx="3736975" cy="583565"/>
          </a:xfrm>
          <a:prstGeom prst="rect">
            <a:avLst/>
          </a:prstGeom>
          <a:noFill/>
        </p:spPr>
        <p:txBody>
          <a:bodyPr wrap="square" rtlCol="0">
            <a:spAutoFit/>
          </a:bodyPr>
          <a:lstStyle/>
          <a:p>
            <a:pPr algn="ctr"/>
            <a:r>
              <a:rPr lang="en-US" altLang="zh-CN" sz="3200" u="sng" dirty="0">
                <a:solidFill>
                  <a:schemeClr val="bg1"/>
                </a:solidFill>
              </a:rPr>
              <a:t>GLOBAL WARMING</a:t>
            </a:r>
          </a:p>
        </p:txBody>
      </p:sp>
      <p:sp>
        <p:nvSpPr>
          <p:cNvPr id="32" name="TextBox 31"/>
          <p:cNvSpPr txBox="1"/>
          <p:nvPr/>
        </p:nvSpPr>
        <p:spPr>
          <a:xfrm>
            <a:off x="7194836" y="2716187"/>
            <a:ext cx="1800200" cy="1568450"/>
          </a:xfrm>
          <a:prstGeom prst="rect">
            <a:avLst/>
          </a:prstGeom>
          <a:noFill/>
        </p:spPr>
        <p:txBody>
          <a:bodyPr wrap="square" rtlCol="0">
            <a:spAutoFit/>
          </a:bodyPr>
          <a:lstStyle/>
          <a:p>
            <a:pPr algn="ctr"/>
            <a:r>
              <a:rPr lang="en-US" altLang="zh-CN" sz="3200" u="sng" dirty="0">
                <a:solidFill>
                  <a:schemeClr val="bg1"/>
                </a:solidFill>
              </a:rPr>
              <a:t>MELTING OF GLACIERS</a:t>
            </a:r>
          </a:p>
        </p:txBody>
      </p:sp>
      <p:pic>
        <p:nvPicPr>
          <p:cNvPr id="2" name="Picture 1"/>
          <p:cNvPicPr>
            <a:picLocks noChangeAspect="1"/>
          </p:cNvPicPr>
          <p:nvPr/>
        </p:nvPicPr>
        <p:blipFill>
          <a:blip r:embed="rId4"/>
          <a:stretch>
            <a:fillRect/>
          </a:stretch>
        </p:blipFill>
        <p:spPr>
          <a:xfrm>
            <a:off x="3686175" y="1170940"/>
            <a:ext cx="951230" cy="1194435"/>
          </a:xfrm>
          <a:prstGeom prst="rect">
            <a:avLst/>
          </a:prstGeom>
        </p:spPr>
      </p:pic>
      <p:pic>
        <p:nvPicPr>
          <p:cNvPr id="6" name="Picture 5"/>
          <p:cNvPicPr>
            <a:picLocks noChangeAspect="1"/>
          </p:cNvPicPr>
          <p:nvPr/>
        </p:nvPicPr>
        <p:blipFill>
          <a:blip r:embed="rId5"/>
          <a:stretch>
            <a:fillRect/>
          </a:stretch>
        </p:blipFill>
        <p:spPr>
          <a:xfrm>
            <a:off x="1024255" y="2473325"/>
            <a:ext cx="1198880" cy="1198245"/>
          </a:xfrm>
          <a:prstGeom prst="rect">
            <a:avLst/>
          </a:prstGeom>
        </p:spPr>
      </p:pic>
      <p:pic>
        <p:nvPicPr>
          <p:cNvPr id="9" name="Picture 8"/>
          <p:cNvPicPr>
            <a:picLocks noChangeAspect="1"/>
          </p:cNvPicPr>
          <p:nvPr/>
        </p:nvPicPr>
        <p:blipFill>
          <a:blip r:embed="rId6"/>
          <a:stretch>
            <a:fillRect/>
          </a:stretch>
        </p:blipFill>
        <p:spPr>
          <a:xfrm>
            <a:off x="5474970" y="2787650"/>
            <a:ext cx="987425" cy="1064895"/>
          </a:xfrm>
          <a:prstGeom prst="rect">
            <a:avLst/>
          </a:prstGeom>
        </p:spPr>
      </p:pic>
      <p:pic>
        <p:nvPicPr>
          <p:cNvPr id="11" name="Picture 10"/>
          <p:cNvPicPr>
            <a:picLocks noChangeAspect="1"/>
          </p:cNvPicPr>
          <p:nvPr/>
        </p:nvPicPr>
        <p:blipFill>
          <a:blip r:embed="rId7"/>
          <a:stretch>
            <a:fillRect/>
          </a:stretch>
        </p:blipFill>
        <p:spPr>
          <a:xfrm>
            <a:off x="7418070" y="913130"/>
            <a:ext cx="1353185" cy="1409700"/>
          </a:xfrm>
          <a:prstGeom prst="rect">
            <a:avLst/>
          </a:prstGeom>
        </p:spPr>
      </p:pic>
      <p:pic>
        <p:nvPicPr>
          <p:cNvPr id="4" name="10.mp3">
            <a:hlinkClick r:id="" action="ppaction://media"/>
            <a:extLst>
              <a:ext uri="{FF2B5EF4-FFF2-40B4-BE49-F238E27FC236}">
                <a16:creationId xmlns:a16="http://schemas.microsoft.com/office/drawing/2014/main" id="{F04DB781-ED7A-B244-AE91-2880B9F2D6D8}"/>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8094662" y="4381995"/>
            <a:ext cx="628650" cy="6286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7" fill="hold" display="0">
                  <p:stCondLst>
                    <p:cond delay="indefinite"/>
                  </p:stCondLst>
                  <p:endCondLst>
                    <p:cond evt="onStopAudio" delay="0">
                      <p:tgtEl>
                        <p:sldTgt/>
                      </p:tgtEl>
                    </p:cond>
                  </p:endCondLst>
                </p:cTn>
                <p:tgtEl>
                  <p:spTgt spid="4"/>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4"/>
          <p:cNvSpPr txBox="1"/>
          <p:nvPr/>
        </p:nvSpPr>
        <p:spPr>
          <a:xfrm>
            <a:off x="2555875" y="411480"/>
            <a:ext cx="5329555" cy="583565"/>
          </a:xfrm>
          <a:prstGeom prst="rect">
            <a:avLst/>
          </a:prstGeom>
          <a:noFill/>
        </p:spPr>
        <p:txBody>
          <a:bodyPr wrap="square" rtlCol="0">
            <a:spAutoFit/>
          </a:bodyPr>
          <a:lstStyle/>
          <a:p>
            <a:r>
              <a:rPr lang="en-US" sz="3200" b="1" u="sng"/>
              <a:t>ENVIRNMENTAL PROBLEMS</a:t>
            </a:r>
          </a:p>
        </p:txBody>
      </p:sp>
      <p:pic>
        <p:nvPicPr>
          <p:cNvPr id="8" name="Picture 7"/>
          <p:cNvPicPr>
            <a:picLocks noChangeAspect="1"/>
          </p:cNvPicPr>
          <p:nvPr/>
        </p:nvPicPr>
        <p:blipFill>
          <a:blip r:embed="rId4"/>
          <a:stretch>
            <a:fillRect/>
          </a:stretch>
        </p:blipFill>
        <p:spPr>
          <a:xfrm>
            <a:off x="6156325" y="1131570"/>
            <a:ext cx="2619375" cy="1743075"/>
          </a:xfrm>
          <a:prstGeom prst="rect">
            <a:avLst/>
          </a:prstGeom>
        </p:spPr>
      </p:pic>
      <p:pic>
        <p:nvPicPr>
          <p:cNvPr id="9" name="Picture 8"/>
          <p:cNvPicPr>
            <a:picLocks noChangeAspect="1"/>
          </p:cNvPicPr>
          <p:nvPr/>
        </p:nvPicPr>
        <p:blipFill>
          <a:blip r:embed="rId5"/>
          <a:stretch>
            <a:fillRect/>
          </a:stretch>
        </p:blipFill>
        <p:spPr>
          <a:xfrm>
            <a:off x="3295650" y="1155065"/>
            <a:ext cx="2710815" cy="3823335"/>
          </a:xfrm>
          <a:prstGeom prst="rect">
            <a:avLst/>
          </a:prstGeom>
        </p:spPr>
      </p:pic>
      <p:pic>
        <p:nvPicPr>
          <p:cNvPr id="10" name="Picture 9"/>
          <p:cNvPicPr>
            <a:picLocks noChangeAspect="1"/>
          </p:cNvPicPr>
          <p:nvPr/>
        </p:nvPicPr>
        <p:blipFill>
          <a:blip r:embed="rId6"/>
          <a:stretch>
            <a:fillRect/>
          </a:stretch>
        </p:blipFill>
        <p:spPr>
          <a:xfrm>
            <a:off x="107315" y="2911475"/>
            <a:ext cx="3028950" cy="1941830"/>
          </a:xfrm>
          <a:prstGeom prst="rect">
            <a:avLst/>
          </a:prstGeom>
        </p:spPr>
      </p:pic>
      <p:pic>
        <p:nvPicPr>
          <p:cNvPr id="11" name="Picture 10"/>
          <p:cNvPicPr>
            <a:picLocks noChangeAspect="1"/>
          </p:cNvPicPr>
          <p:nvPr/>
        </p:nvPicPr>
        <p:blipFill>
          <a:blip r:embed="rId7"/>
          <a:stretch>
            <a:fillRect/>
          </a:stretch>
        </p:blipFill>
        <p:spPr>
          <a:xfrm>
            <a:off x="6083935" y="3026410"/>
            <a:ext cx="2857500" cy="1865630"/>
          </a:xfrm>
          <a:prstGeom prst="rect">
            <a:avLst/>
          </a:prstGeom>
        </p:spPr>
      </p:pic>
      <p:pic>
        <p:nvPicPr>
          <p:cNvPr id="12" name="Picture 11"/>
          <p:cNvPicPr>
            <a:picLocks noChangeAspect="1"/>
          </p:cNvPicPr>
          <p:nvPr/>
        </p:nvPicPr>
        <p:blipFill>
          <a:blip r:embed="rId8"/>
          <a:stretch>
            <a:fillRect/>
          </a:stretch>
        </p:blipFill>
        <p:spPr>
          <a:xfrm>
            <a:off x="323215" y="123825"/>
            <a:ext cx="2232660" cy="2581275"/>
          </a:xfrm>
          <a:prstGeom prst="rect">
            <a:avLst/>
          </a:prstGeom>
        </p:spPr>
      </p:pic>
      <p:pic>
        <p:nvPicPr>
          <p:cNvPr id="2" name="11.mp3">
            <a:hlinkClick r:id="" action="ppaction://media"/>
            <a:extLst>
              <a:ext uri="{FF2B5EF4-FFF2-40B4-BE49-F238E27FC236}">
                <a16:creationId xmlns:a16="http://schemas.microsoft.com/office/drawing/2014/main" id="{744EF391-D1EA-CE49-B8DB-CC7161E472B3}"/>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7746052" y="354149"/>
            <a:ext cx="640896" cy="64089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7" fill="hold" display="0">
                  <p:stCondLst>
                    <p:cond delay="indefinite"/>
                  </p:stCondLst>
                  <p:endCondLst>
                    <p:cond evt="onStopAudio" delay="0">
                      <p:tgtEl>
                        <p:sldTgt/>
                      </p:tgtEl>
                    </p:cond>
                  </p:endCondLst>
                </p:cTn>
                <p:tgtEl>
                  <p:spTgt spid="2"/>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23215" y="132080"/>
            <a:ext cx="3929380" cy="1322070"/>
          </a:xfrm>
          <a:prstGeom prst="rect">
            <a:avLst/>
          </a:prstGeom>
          <a:noFill/>
        </p:spPr>
        <p:txBody>
          <a:bodyPr wrap="square" rtlCol="0">
            <a:spAutoFit/>
          </a:bodyPr>
          <a:lstStyle/>
          <a:p>
            <a:r>
              <a:rPr lang="zh-CN" altLang="en-US" sz="4000" b="1" u="sng" dirty="0">
                <a:solidFill>
                  <a:schemeClr val="tx1"/>
                </a:solidFill>
                <a:latin typeface="Microsoft YaHei" panose="020B0503020204020204" pitchFamily="34" charset="-122"/>
                <a:ea typeface="Microsoft YaHei" panose="020B0503020204020204" pitchFamily="34" charset="-122"/>
              </a:rPr>
              <a:t>Learning Objectives</a:t>
            </a:r>
          </a:p>
        </p:txBody>
      </p:sp>
      <p:sp>
        <p:nvSpPr>
          <p:cNvPr id="5" name="六边形 4"/>
          <p:cNvSpPr/>
          <p:nvPr/>
        </p:nvSpPr>
        <p:spPr>
          <a:xfrm rot="5400000">
            <a:off x="3382707" y="1362914"/>
            <a:ext cx="1265971" cy="1091355"/>
          </a:xfrm>
          <a:prstGeom prst="hexago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6" name="六边形 5"/>
          <p:cNvSpPr/>
          <p:nvPr/>
        </p:nvSpPr>
        <p:spPr>
          <a:xfrm rot="5400000">
            <a:off x="2828510" y="2400054"/>
            <a:ext cx="1265971" cy="1091355"/>
          </a:xfrm>
          <a:prstGeom prst="hexago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7" name="六边形 6"/>
          <p:cNvSpPr/>
          <p:nvPr/>
        </p:nvSpPr>
        <p:spPr>
          <a:xfrm rot="5400000">
            <a:off x="3381678" y="3437315"/>
            <a:ext cx="1265971" cy="1091355"/>
          </a:xfrm>
          <a:prstGeom prst="hexago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0" name="六边形 9"/>
          <p:cNvSpPr/>
          <p:nvPr/>
        </p:nvSpPr>
        <p:spPr>
          <a:xfrm rot="16200000">
            <a:off x="4567751" y="3437314"/>
            <a:ext cx="1265971" cy="1091355"/>
          </a:xfrm>
          <a:prstGeom prst="hexago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1" name="六边形 10"/>
          <p:cNvSpPr/>
          <p:nvPr/>
        </p:nvSpPr>
        <p:spPr>
          <a:xfrm rot="16200000">
            <a:off x="5121642" y="2400053"/>
            <a:ext cx="1265971" cy="1091355"/>
          </a:xfrm>
          <a:prstGeom prst="hexago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2" name="六边形 11"/>
          <p:cNvSpPr/>
          <p:nvPr/>
        </p:nvSpPr>
        <p:spPr>
          <a:xfrm rot="16200000">
            <a:off x="4525067" y="1362916"/>
            <a:ext cx="1265971" cy="1091355"/>
          </a:xfrm>
          <a:prstGeom prst="hexago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4" name="TextBox 13"/>
          <p:cNvSpPr txBox="1"/>
          <p:nvPr/>
        </p:nvSpPr>
        <p:spPr>
          <a:xfrm>
            <a:off x="5796280" y="1429385"/>
            <a:ext cx="2501265" cy="583565"/>
          </a:xfrm>
          <a:prstGeom prst="rect">
            <a:avLst/>
          </a:prstGeom>
          <a:noFill/>
        </p:spPr>
        <p:txBody>
          <a:bodyPr wrap="square" rtlCol="0">
            <a:spAutoFit/>
          </a:bodyPr>
          <a:lstStyle/>
          <a:p>
            <a:r>
              <a:rPr lang="en-US" altLang="zh-CN" sz="3200" b="1" dirty="0">
                <a:solidFill>
                  <a:schemeClr val="bg1"/>
                </a:solidFill>
                <a:latin typeface="Microsoft YaHei" panose="020B0503020204020204" pitchFamily="34" charset="-122"/>
                <a:ea typeface="Microsoft YaHei" panose="020B0503020204020204" pitchFamily="34" charset="-122"/>
              </a:rPr>
              <a:t>EVALUATE</a:t>
            </a:r>
          </a:p>
        </p:txBody>
      </p:sp>
      <p:sp>
        <p:nvSpPr>
          <p:cNvPr id="17" name="TextBox 16"/>
          <p:cNvSpPr txBox="1"/>
          <p:nvPr/>
        </p:nvSpPr>
        <p:spPr>
          <a:xfrm>
            <a:off x="6372225" y="3114040"/>
            <a:ext cx="2503805" cy="583565"/>
          </a:xfrm>
          <a:prstGeom prst="rect">
            <a:avLst/>
          </a:prstGeom>
          <a:noFill/>
        </p:spPr>
        <p:txBody>
          <a:bodyPr wrap="square" rtlCol="0">
            <a:spAutoFit/>
          </a:bodyPr>
          <a:lstStyle/>
          <a:p>
            <a:r>
              <a:rPr lang="en-US" altLang="zh-CN" sz="3200" b="1" dirty="0">
                <a:solidFill>
                  <a:schemeClr val="bg1"/>
                </a:solidFill>
                <a:latin typeface="Microsoft YaHei" panose="020B0503020204020204" pitchFamily="34" charset="-122"/>
                <a:ea typeface="Microsoft YaHei" panose="020B0503020204020204" pitchFamily="34" charset="-122"/>
              </a:rPr>
              <a:t>COMPARE</a:t>
            </a:r>
          </a:p>
        </p:txBody>
      </p:sp>
      <p:sp>
        <p:nvSpPr>
          <p:cNvPr id="19" name="TextBox 18"/>
          <p:cNvSpPr txBox="1"/>
          <p:nvPr/>
        </p:nvSpPr>
        <p:spPr>
          <a:xfrm>
            <a:off x="5868144" y="3644437"/>
            <a:ext cx="2088233" cy="337185"/>
          </a:xfrm>
          <a:prstGeom prst="rect">
            <a:avLst/>
          </a:prstGeom>
          <a:noFill/>
        </p:spPr>
        <p:txBody>
          <a:bodyPr wrap="square" rtlCol="0">
            <a:spAutoFit/>
          </a:bodyPr>
          <a:lstStyle/>
          <a:p>
            <a:endParaRPr lang="zh-CN" altLang="en-US" sz="1600" b="1" dirty="0">
              <a:solidFill>
                <a:schemeClr val="bg1"/>
              </a:solidFill>
              <a:latin typeface="Microsoft YaHei" panose="020B0503020204020204" pitchFamily="34" charset="-122"/>
              <a:ea typeface="Microsoft YaHei" panose="020B0503020204020204" pitchFamily="34" charset="-122"/>
            </a:endParaRPr>
          </a:p>
        </p:txBody>
      </p:sp>
      <p:sp>
        <p:nvSpPr>
          <p:cNvPr id="21" name="TextBox 20"/>
          <p:cNvSpPr txBox="1"/>
          <p:nvPr/>
        </p:nvSpPr>
        <p:spPr>
          <a:xfrm>
            <a:off x="2123243" y="1616836"/>
            <a:ext cx="2088233" cy="583565"/>
          </a:xfrm>
          <a:prstGeom prst="rect">
            <a:avLst/>
          </a:prstGeom>
          <a:noFill/>
        </p:spPr>
        <p:txBody>
          <a:bodyPr wrap="square" rtlCol="0">
            <a:spAutoFit/>
          </a:bodyPr>
          <a:lstStyle/>
          <a:p>
            <a:r>
              <a:rPr lang="en-US" altLang="zh-CN" sz="3200" b="1" dirty="0">
                <a:solidFill>
                  <a:schemeClr val="bg1"/>
                </a:solidFill>
                <a:latin typeface="Microsoft YaHei" panose="020B0503020204020204" pitchFamily="34" charset="-122"/>
                <a:ea typeface="Microsoft YaHei" panose="020B0503020204020204" pitchFamily="34" charset="-122"/>
              </a:rPr>
              <a:t>USE</a:t>
            </a:r>
          </a:p>
        </p:txBody>
      </p:sp>
      <p:sp>
        <p:nvSpPr>
          <p:cNvPr id="23" name="TextBox 22"/>
          <p:cNvSpPr txBox="1"/>
          <p:nvPr/>
        </p:nvSpPr>
        <p:spPr>
          <a:xfrm>
            <a:off x="611404" y="2653973"/>
            <a:ext cx="2088233" cy="583565"/>
          </a:xfrm>
          <a:prstGeom prst="rect">
            <a:avLst/>
          </a:prstGeom>
          <a:noFill/>
        </p:spPr>
        <p:txBody>
          <a:bodyPr wrap="square" rtlCol="0">
            <a:spAutoFit/>
          </a:bodyPr>
          <a:lstStyle/>
          <a:p>
            <a:r>
              <a:rPr lang="en-US" altLang="zh-CN" sz="3200" b="1" dirty="0">
                <a:solidFill>
                  <a:schemeClr val="bg1"/>
                </a:solidFill>
                <a:latin typeface="Microsoft YaHei" panose="020B0503020204020204" pitchFamily="34" charset="-122"/>
                <a:ea typeface="Microsoft YaHei" panose="020B0503020204020204" pitchFamily="34" charset="-122"/>
              </a:rPr>
              <a:t>PREPARE</a:t>
            </a:r>
          </a:p>
        </p:txBody>
      </p:sp>
      <p:sp>
        <p:nvSpPr>
          <p:cNvPr id="25" name="TextBox 24"/>
          <p:cNvSpPr txBox="1"/>
          <p:nvPr/>
        </p:nvSpPr>
        <p:spPr>
          <a:xfrm>
            <a:off x="1547298" y="3691534"/>
            <a:ext cx="2088233" cy="583565"/>
          </a:xfrm>
          <a:prstGeom prst="rect">
            <a:avLst/>
          </a:prstGeom>
          <a:noFill/>
        </p:spPr>
        <p:txBody>
          <a:bodyPr wrap="square" rtlCol="0">
            <a:spAutoFit/>
          </a:bodyPr>
          <a:lstStyle/>
          <a:p>
            <a:r>
              <a:rPr lang="en-US" altLang="zh-CN" sz="3200" b="1" dirty="0">
                <a:solidFill>
                  <a:schemeClr val="bg1"/>
                </a:solidFill>
                <a:latin typeface="Microsoft YaHei" panose="020B0503020204020204" pitchFamily="34" charset="-122"/>
                <a:ea typeface="Microsoft YaHei" panose="020B0503020204020204" pitchFamily="34" charset="-122"/>
              </a:rPr>
              <a:t>SELECT</a:t>
            </a:r>
          </a:p>
        </p:txBody>
      </p:sp>
      <p:pic>
        <p:nvPicPr>
          <p:cNvPr id="2" name="图片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81919" y="3529268"/>
            <a:ext cx="850509" cy="850509"/>
          </a:xfrm>
          <a:prstGeom prst="rect">
            <a:avLst/>
          </a:prstGeom>
        </p:spPr>
      </p:pic>
      <p:pic>
        <p:nvPicPr>
          <p:cNvPr id="4" name="图片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72683" y="3697633"/>
            <a:ext cx="672533" cy="672533"/>
          </a:xfrm>
          <a:prstGeom prst="rect">
            <a:avLst/>
          </a:prstGeom>
        </p:spPr>
      </p:pic>
      <p:pic>
        <p:nvPicPr>
          <p:cNvPr id="8" name="图片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94533" y="2566357"/>
            <a:ext cx="803210" cy="803210"/>
          </a:xfrm>
          <a:prstGeom prst="rect">
            <a:avLst/>
          </a:prstGeom>
        </p:spPr>
      </p:pic>
      <p:pic>
        <p:nvPicPr>
          <p:cNvPr id="9" name="图片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664035" y="1454152"/>
            <a:ext cx="908882" cy="908882"/>
          </a:xfrm>
          <a:prstGeom prst="rect">
            <a:avLst/>
          </a:prstGeom>
        </p:spPr>
      </p:pic>
      <p:pic>
        <p:nvPicPr>
          <p:cNvPr id="15" name="图片 1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581919" y="1526545"/>
            <a:ext cx="871210" cy="871210"/>
          </a:xfrm>
          <a:prstGeom prst="rect">
            <a:avLst/>
          </a:prstGeom>
        </p:spPr>
      </p:pic>
      <p:pic>
        <p:nvPicPr>
          <p:cNvPr id="32" name="图片 3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026659" y="2472026"/>
            <a:ext cx="886712" cy="886712"/>
          </a:xfrm>
          <a:prstGeom prst="rect">
            <a:avLst/>
          </a:prstGeom>
        </p:spPr>
      </p:pic>
      <p:pic>
        <p:nvPicPr>
          <p:cNvPr id="13" name="12.mp3">
            <a:hlinkClick r:id="" action="ppaction://media"/>
            <a:extLst>
              <a:ext uri="{FF2B5EF4-FFF2-40B4-BE49-F238E27FC236}">
                <a16:creationId xmlns:a16="http://schemas.microsoft.com/office/drawing/2014/main" id="{B6D873FB-D650-0547-969E-1DA22CA10C3D}"/>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3458900" y="325050"/>
            <a:ext cx="628650" cy="6286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7" fill="hold" display="0">
                  <p:stCondLst>
                    <p:cond delay="indefinite"/>
                  </p:stCondLst>
                  <p:endCondLst>
                    <p:cond evt="onStopAudio" delay="0">
                      <p:tgtEl>
                        <p:sldTgt/>
                      </p:tgtEl>
                    </p:cond>
                  </p:endCondLst>
                </p:cTn>
                <p:tgtEl>
                  <p:spTgt spid="13"/>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75030" y="195580"/>
            <a:ext cx="3550920" cy="1076325"/>
          </a:xfrm>
          <a:prstGeom prst="rect">
            <a:avLst/>
          </a:prstGeom>
          <a:noFill/>
        </p:spPr>
        <p:txBody>
          <a:bodyPr wrap="square" rtlCol="0">
            <a:spAutoFit/>
          </a:bodyPr>
          <a:lstStyle/>
          <a:p>
            <a:r>
              <a:rPr lang="zh-CN" altLang="en-US" sz="3200" b="1" u="sng" dirty="0">
                <a:solidFill>
                  <a:schemeClr val="bg1"/>
                </a:solidFill>
                <a:latin typeface="Microsoft YaHei" panose="020B0503020204020204" pitchFamily="34" charset="-122"/>
                <a:ea typeface="Microsoft YaHei" panose="020B0503020204020204" pitchFamily="34" charset="-122"/>
              </a:rPr>
              <a:t>Decision-</a:t>
            </a:r>
            <a:r>
              <a:rPr lang="en-US" altLang="zh-CN" sz="3200" b="1" u="sng" dirty="0">
                <a:solidFill>
                  <a:schemeClr val="bg1"/>
                </a:solidFill>
                <a:latin typeface="Microsoft YaHei" panose="020B0503020204020204" pitchFamily="34" charset="-122"/>
                <a:ea typeface="Microsoft YaHei" panose="020B0503020204020204" pitchFamily="34" charset="-122"/>
              </a:rPr>
              <a:t>S</a:t>
            </a:r>
            <a:r>
              <a:rPr lang="zh-CN" altLang="en-US" sz="3200" b="1" u="sng" dirty="0">
                <a:solidFill>
                  <a:schemeClr val="bg1"/>
                </a:solidFill>
                <a:latin typeface="Microsoft YaHei" panose="020B0503020204020204" pitchFamily="34" charset="-122"/>
                <a:ea typeface="Microsoft YaHei" panose="020B0503020204020204" pitchFamily="34" charset="-122"/>
              </a:rPr>
              <a:t>upport </a:t>
            </a:r>
            <a:r>
              <a:rPr lang="en-US" altLang="zh-CN" sz="3200" b="1" u="sng" dirty="0">
                <a:solidFill>
                  <a:schemeClr val="bg1"/>
                </a:solidFill>
                <a:latin typeface="Microsoft YaHei" panose="020B0503020204020204" pitchFamily="34" charset="-122"/>
                <a:ea typeface="Microsoft YaHei" panose="020B0503020204020204" pitchFamily="34" charset="-122"/>
              </a:rPr>
              <a:t>T</a:t>
            </a:r>
            <a:r>
              <a:rPr lang="zh-CN" altLang="en-US" sz="3200" b="1" u="sng" dirty="0">
                <a:solidFill>
                  <a:schemeClr val="bg1"/>
                </a:solidFill>
                <a:latin typeface="Microsoft YaHei" panose="020B0503020204020204" pitchFamily="34" charset="-122"/>
                <a:ea typeface="Microsoft YaHei" panose="020B0503020204020204" pitchFamily="34" charset="-122"/>
              </a:rPr>
              <a:t>ools</a:t>
            </a:r>
          </a:p>
        </p:txBody>
      </p:sp>
      <p:pic>
        <p:nvPicPr>
          <p:cNvPr id="2" name="图片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3186" y="1540752"/>
            <a:ext cx="3790580" cy="283720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Text Box 2"/>
          <p:cNvSpPr txBox="1"/>
          <p:nvPr/>
        </p:nvSpPr>
        <p:spPr>
          <a:xfrm>
            <a:off x="5200015" y="640715"/>
            <a:ext cx="3620135" cy="3692525"/>
          </a:xfrm>
          <a:prstGeom prst="rect">
            <a:avLst/>
          </a:prstGeom>
          <a:noFill/>
        </p:spPr>
        <p:txBody>
          <a:bodyPr wrap="square" rtlCol="0">
            <a:spAutoFit/>
          </a:bodyPr>
          <a:lstStyle/>
          <a:p>
            <a:r>
              <a:rPr lang="en-US"/>
              <a:t>Tools and methods such as cost-benefit analysis, risk assessment, technology assessment often provide support to decision-maker when it making decisions about how to best management the environment and environmental resources. These decision-support tools have different ethical foundations and different set of values embedded in them, which are important to have in mind.</a:t>
            </a:r>
          </a:p>
          <a:p>
            <a:endParaRPr lang="en-US"/>
          </a:p>
        </p:txBody>
      </p:sp>
      <p:pic>
        <p:nvPicPr>
          <p:cNvPr id="5" name="13.mp3">
            <a:hlinkClick r:id="" action="ppaction://media"/>
            <a:extLst>
              <a:ext uri="{FF2B5EF4-FFF2-40B4-BE49-F238E27FC236}">
                <a16:creationId xmlns:a16="http://schemas.microsoft.com/office/drawing/2014/main" id="{1BE4767A-AAA3-A84D-827A-204BDF10A60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009680" y="232010"/>
            <a:ext cx="501732" cy="50173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7" fill="hold" display="0">
                  <p:stCondLst>
                    <p:cond delay="indefinite"/>
                  </p:stCondLst>
                  <p:endCondLst>
                    <p:cond evt="onStopAudio" delay="0">
                      <p:tgtEl>
                        <p:sldTgt/>
                      </p:tgtEl>
                    </p:cond>
                  </p:endCondLst>
                </p:cTn>
                <p:tgtEl>
                  <p:spTgt spid="5"/>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179705" y="123825"/>
            <a:ext cx="4334510" cy="2613914"/>
            <a:chOff x="4917506" y="913379"/>
            <a:chExt cx="3632494" cy="2614147"/>
          </a:xfrm>
        </p:grpSpPr>
        <p:grpSp>
          <p:nvGrpSpPr>
            <p:cNvPr id="6" name="组合 5"/>
            <p:cNvGrpSpPr/>
            <p:nvPr/>
          </p:nvGrpSpPr>
          <p:grpSpPr>
            <a:xfrm>
              <a:off x="5352140" y="915566"/>
              <a:ext cx="3197860" cy="2611960"/>
              <a:chOff x="4932040" y="1429087"/>
              <a:chExt cx="3197860" cy="2611960"/>
            </a:xfrm>
          </p:grpSpPr>
          <p:sp>
            <p:nvSpPr>
              <p:cNvPr id="7" name="TextBox 6"/>
              <p:cNvSpPr txBox="1"/>
              <p:nvPr/>
            </p:nvSpPr>
            <p:spPr>
              <a:xfrm>
                <a:off x="4932040" y="1733887"/>
                <a:ext cx="3197860" cy="2307160"/>
              </a:xfrm>
              <a:prstGeom prst="rect">
                <a:avLst/>
              </a:prstGeom>
              <a:noFill/>
            </p:spPr>
            <p:txBody>
              <a:bodyPr wrap="square" rtlCol="0">
                <a:spAutoFit/>
              </a:bodyPr>
              <a:lstStyle/>
              <a:p>
                <a:r>
                  <a:rPr lang="zh-CN" altLang="en-US" dirty="0">
                    <a:solidFill>
                      <a:schemeClr val="bg1"/>
                    </a:solidFill>
                  </a:rPr>
                  <a:t>DPSIR (drivers, pressures, state, impact and response model of intervention) is a causal framework for describing the interactions between society and the environment: Human impact on the environment and vice versa because of the interdependence of the components.</a:t>
                </a:r>
              </a:p>
            </p:txBody>
          </p:sp>
          <p:sp>
            <p:nvSpPr>
              <p:cNvPr id="8" name="TextBox 7"/>
              <p:cNvSpPr txBox="1"/>
              <p:nvPr/>
            </p:nvSpPr>
            <p:spPr>
              <a:xfrm>
                <a:off x="4943988" y="1429087"/>
                <a:ext cx="2088233" cy="368333"/>
              </a:xfrm>
              <a:prstGeom prst="rect">
                <a:avLst/>
              </a:prstGeom>
              <a:noFill/>
            </p:spPr>
            <p:txBody>
              <a:bodyPr wrap="square" rtlCol="0">
                <a:spAutoFit/>
              </a:bodyPr>
              <a:lstStyle/>
              <a:p>
                <a:r>
                  <a:rPr lang="en-US" altLang="zh-CN" b="1" dirty="0">
                    <a:solidFill>
                      <a:schemeClr val="bg1"/>
                    </a:solidFill>
                    <a:latin typeface="Microsoft YaHei" panose="020B0503020204020204" pitchFamily="34" charset="-122"/>
                    <a:ea typeface="Microsoft YaHei" panose="020B0503020204020204" pitchFamily="34" charset="-122"/>
                  </a:rPr>
                  <a:t>DPSIR</a:t>
                </a:r>
              </a:p>
            </p:txBody>
          </p:sp>
        </p:grpSp>
        <p:sp>
          <p:nvSpPr>
            <p:cNvPr id="13" name="等腰三角形 12"/>
            <p:cNvSpPr/>
            <p:nvPr/>
          </p:nvSpPr>
          <p:spPr>
            <a:xfrm>
              <a:off x="4917506" y="913379"/>
              <a:ext cx="432048" cy="402981"/>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grpSp>
        <p:nvGrpSpPr>
          <p:cNvPr id="21" name="组合 20"/>
          <p:cNvGrpSpPr/>
          <p:nvPr/>
        </p:nvGrpSpPr>
        <p:grpSpPr>
          <a:xfrm>
            <a:off x="631190" y="3075940"/>
            <a:ext cx="3883025" cy="1503680"/>
            <a:chOff x="4932040" y="1429087"/>
            <a:chExt cx="3566160" cy="1503680"/>
          </a:xfrm>
        </p:grpSpPr>
        <p:sp>
          <p:nvSpPr>
            <p:cNvPr id="23" name="TextBox 22"/>
            <p:cNvSpPr txBox="1"/>
            <p:nvPr/>
          </p:nvSpPr>
          <p:spPr>
            <a:xfrm>
              <a:off x="4932040" y="1733887"/>
              <a:ext cx="3566160" cy="1198880"/>
            </a:xfrm>
            <a:prstGeom prst="rect">
              <a:avLst/>
            </a:prstGeom>
            <a:noFill/>
          </p:spPr>
          <p:txBody>
            <a:bodyPr wrap="square" rtlCol="0">
              <a:spAutoFit/>
            </a:bodyPr>
            <a:lstStyle/>
            <a:p>
              <a:r>
                <a:rPr lang="zh-CN" altLang="en-US" dirty="0">
                  <a:solidFill>
                    <a:schemeClr val="bg1"/>
                  </a:solidFill>
                </a:rPr>
                <a:t>A cost-benefit analysis (CBA) is the process used to measure the benefits of a decision or taking action minus the costs associated with taking that action.</a:t>
              </a:r>
            </a:p>
          </p:txBody>
        </p:sp>
        <p:sp>
          <p:nvSpPr>
            <p:cNvPr id="24" name="TextBox 23"/>
            <p:cNvSpPr txBox="1"/>
            <p:nvPr/>
          </p:nvSpPr>
          <p:spPr>
            <a:xfrm>
              <a:off x="4944105" y="1429087"/>
              <a:ext cx="3235325" cy="368300"/>
            </a:xfrm>
            <a:prstGeom prst="rect">
              <a:avLst/>
            </a:prstGeom>
            <a:noFill/>
          </p:spPr>
          <p:txBody>
            <a:bodyPr wrap="square" rtlCol="0">
              <a:spAutoFit/>
            </a:bodyPr>
            <a:lstStyle/>
            <a:p>
              <a:r>
                <a:rPr lang="en-US" altLang="zh-CN" b="1" dirty="0">
                  <a:solidFill>
                    <a:schemeClr val="bg1"/>
                  </a:solidFill>
                  <a:latin typeface="Microsoft YaHei" panose="020B0503020204020204" pitchFamily="34" charset="-122"/>
                  <a:ea typeface="Microsoft YaHei" panose="020B0503020204020204" pitchFamily="34" charset="-122"/>
                </a:rPr>
                <a:t>COST BENEFIT ANALYSIS</a:t>
              </a:r>
            </a:p>
          </p:txBody>
        </p:sp>
      </p:grpSp>
      <p:sp>
        <p:nvSpPr>
          <p:cNvPr id="35" name="等腰三角形 34"/>
          <p:cNvSpPr/>
          <p:nvPr/>
        </p:nvSpPr>
        <p:spPr>
          <a:xfrm>
            <a:off x="107315" y="3147695"/>
            <a:ext cx="431800" cy="63246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pic>
        <p:nvPicPr>
          <p:cNvPr id="3" name="Picture 2"/>
          <p:cNvPicPr>
            <a:picLocks noChangeAspect="1"/>
          </p:cNvPicPr>
          <p:nvPr/>
        </p:nvPicPr>
        <p:blipFill>
          <a:blip r:embed="rId4"/>
          <a:stretch>
            <a:fillRect/>
          </a:stretch>
        </p:blipFill>
        <p:spPr>
          <a:xfrm>
            <a:off x="5147945" y="267335"/>
            <a:ext cx="2948940" cy="2225675"/>
          </a:xfrm>
          <a:prstGeom prst="rect">
            <a:avLst/>
          </a:prstGeom>
        </p:spPr>
      </p:pic>
      <p:pic>
        <p:nvPicPr>
          <p:cNvPr id="5" name="Picture 4"/>
          <p:cNvPicPr>
            <a:picLocks noChangeAspect="1"/>
          </p:cNvPicPr>
          <p:nvPr/>
        </p:nvPicPr>
        <p:blipFill>
          <a:blip r:embed="rId5"/>
          <a:stretch>
            <a:fillRect/>
          </a:stretch>
        </p:blipFill>
        <p:spPr>
          <a:xfrm>
            <a:off x="5220335" y="2659380"/>
            <a:ext cx="2076450" cy="2209800"/>
          </a:xfrm>
          <a:prstGeom prst="rect">
            <a:avLst/>
          </a:prstGeom>
        </p:spPr>
      </p:pic>
      <p:pic>
        <p:nvPicPr>
          <p:cNvPr id="2" name="14.mp3">
            <a:hlinkClick r:id="" action="ppaction://media"/>
            <a:extLst>
              <a:ext uri="{FF2B5EF4-FFF2-40B4-BE49-F238E27FC236}">
                <a16:creationId xmlns:a16="http://schemas.microsoft.com/office/drawing/2014/main" id="{FB56DC84-078A-844D-841E-06999326586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7688580" y="4240530"/>
            <a:ext cx="628650" cy="6286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7" fill="hold" display="0">
                  <p:stCondLst>
                    <p:cond delay="indefinite"/>
                  </p:stCondLst>
                  <p:endCondLst>
                    <p:cond evt="onStopAudio" delay="0">
                      <p:tgtEl>
                        <p:sldTgt/>
                      </p:tgtEl>
                    </p:cond>
                  </p:endCondLst>
                </p:cTn>
                <p:tgtEl>
                  <p:spTgt spid="2"/>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8"/>
          <p:cNvGrpSpPr/>
          <p:nvPr/>
        </p:nvGrpSpPr>
        <p:grpSpPr>
          <a:xfrm>
            <a:off x="179705" y="123825"/>
            <a:ext cx="4334510" cy="2060194"/>
            <a:chOff x="4917506" y="913379"/>
            <a:chExt cx="3632494" cy="2060378"/>
          </a:xfrm>
        </p:grpSpPr>
        <p:grpSp>
          <p:nvGrpSpPr>
            <p:cNvPr id="3" name="组合 5"/>
            <p:cNvGrpSpPr/>
            <p:nvPr/>
          </p:nvGrpSpPr>
          <p:grpSpPr>
            <a:xfrm>
              <a:off x="5352140" y="915566"/>
              <a:ext cx="3197860" cy="2058191"/>
              <a:chOff x="4932040" y="1429087"/>
              <a:chExt cx="3197860" cy="2058191"/>
            </a:xfrm>
          </p:grpSpPr>
          <p:sp>
            <p:nvSpPr>
              <p:cNvPr id="4" name="TextBox 6"/>
              <p:cNvSpPr txBox="1"/>
              <p:nvPr/>
            </p:nvSpPr>
            <p:spPr>
              <a:xfrm>
                <a:off x="4932040" y="1733887"/>
                <a:ext cx="3197860" cy="1753391"/>
              </a:xfrm>
              <a:prstGeom prst="rect">
                <a:avLst/>
              </a:prstGeom>
              <a:noFill/>
            </p:spPr>
            <p:txBody>
              <a:bodyPr wrap="square" rtlCol="0">
                <a:spAutoFit/>
              </a:bodyPr>
              <a:lstStyle/>
              <a:p>
                <a:r>
                  <a:rPr lang="zh-CN" altLang="en-US" dirty="0">
                    <a:solidFill>
                      <a:schemeClr val="bg1"/>
                    </a:solidFill>
                  </a:rPr>
                  <a:t>Stakeholder analysis is a process of systematically gathering and analyzing qualitative infor- mation to determine whose interests should be taken into account when developing and/or implementing a policy or program.</a:t>
                </a:r>
              </a:p>
            </p:txBody>
          </p:sp>
          <p:sp>
            <p:nvSpPr>
              <p:cNvPr id="5" name="TextBox 7"/>
              <p:cNvSpPr txBox="1"/>
              <p:nvPr/>
            </p:nvSpPr>
            <p:spPr>
              <a:xfrm>
                <a:off x="4943747" y="1429087"/>
                <a:ext cx="3022644" cy="368333"/>
              </a:xfrm>
              <a:prstGeom prst="rect">
                <a:avLst/>
              </a:prstGeom>
              <a:noFill/>
            </p:spPr>
            <p:txBody>
              <a:bodyPr wrap="square" rtlCol="0">
                <a:spAutoFit/>
              </a:bodyPr>
              <a:lstStyle/>
              <a:p>
                <a:r>
                  <a:rPr lang="en-US" altLang="zh-CN" b="1" dirty="0">
                    <a:solidFill>
                      <a:schemeClr val="bg1"/>
                    </a:solidFill>
                    <a:latin typeface="Microsoft YaHei" panose="020B0503020204020204" pitchFamily="34" charset="-122"/>
                    <a:ea typeface="Microsoft YaHei" panose="020B0503020204020204" pitchFamily="34" charset="-122"/>
                  </a:rPr>
                  <a:t>STAKEHOLDER ANALYSIS</a:t>
                </a:r>
              </a:p>
            </p:txBody>
          </p:sp>
        </p:grpSp>
        <p:sp>
          <p:nvSpPr>
            <p:cNvPr id="9" name="等腰三角形 12"/>
            <p:cNvSpPr/>
            <p:nvPr/>
          </p:nvSpPr>
          <p:spPr>
            <a:xfrm>
              <a:off x="4917506" y="913379"/>
              <a:ext cx="432048" cy="402981"/>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pic>
        <p:nvPicPr>
          <p:cNvPr id="10" name="Picture 9"/>
          <p:cNvPicPr>
            <a:picLocks noChangeAspect="1"/>
          </p:cNvPicPr>
          <p:nvPr/>
        </p:nvPicPr>
        <p:blipFill>
          <a:blip r:embed="rId4"/>
          <a:stretch>
            <a:fillRect/>
          </a:stretch>
        </p:blipFill>
        <p:spPr>
          <a:xfrm>
            <a:off x="5094605" y="195580"/>
            <a:ext cx="3778250" cy="2334260"/>
          </a:xfrm>
          <a:prstGeom prst="rect">
            <a:avLst/>
          </a:prstGeom>
        </p:spPr>
      </p:pic>
      <p:grpSp>
        <p:nvGrpSpPr>
          <p:cNvPr id="11" name="组合 18"/>
          <p:cNvGrpSpPr/>
          <p:nvPr/>
        </p:nvGrpSpPr>
        <p:grpSpPr>
          <a:xfrm>
            <a:off x="179705" y="2529840"/>
            <a:ext cx="4681220" cy="1783246"/>
            <a:chOff x="4917506" y="913379"/>
            <a:chExt cx="3632494" cy="1783918"/>
          </a:xfrm>
        </p:grpSpPr>
        <p:grpSp>
          <p:nvGrpSpPr>
            <p:cNvPr id="12" name="组合 5"/>
            <p:cNvGrpSpPr/>
            <p:nvPr/>
          </p:nvGrpSpPr>
          <p:grpSpPr>
            <a:xfrm>
              <a:off x="5352140" y="915566"/>
              <a:ext cx="3197860" cy="1781731"/>
              <a:chOff x="4932040" y="1429087"/>
              <a:chExt cx="3197860" cy="1781731"/>
            </a:xfrm>
          </p:grpSpPr>
          <p:sp>
            <p:nvSpPr>
              <p:cNvPr id="14" name="TextBox 6"/>
              <p:cNvSpPr txBox="1"/>
              <p:nvPr/>
            </p:nvSpPr>
            <p:spPr>
              <a:xfrm>
                <a:off x="4932040" y="1733887"/>
                <a:ext cx="3197860" cy="1476931"/>
              </a:xfrm>
              <a:prstGeom prst="rect">
                <a:avLst/>
              </a:prstGeom>
              <a:noFill/>
            </p:spPr>
            <p:txBody>
              <a:bodyPr wrap="square" rtlCol="0">
                <a:spAutoFit/>
              </a:bodyPr>
              <a:lstStyle/>
              <a:p>
                <a:r>
                  <a:rPr lang="zh-CN" altLang="en-US" dirty="0">
                    <a:solidFill>
                      <a:schemeClr val="bg1"/>
                    </a:solidFill>
                  </a:rPr>
                  <a:t>Technology assessment  is a scientific, interactive, and communicative process that aims to contribute to the formation of public and political opinion on societal aspects of science and technology.</a:t>
                </a:r>
              </a:p>
            </p:txBody>
          </p:sp>
          <p:sp>
            <p:nvSpPr>
              <p:cNvPr id="15" name="TextBox 7"/>
              <p:cNvSpPr txBox="1"/>
              <p:nvPr/>
            </p:nvSpPr>
            <p:spPr>
              <a:xfrm>
                <a:off x="4943747" y="1429087"/>
                <a:ext cx="3022644" cy="645403"/>
              </a:xfrm>
              <a:prstGeom prst="rect">
                <a:avLst/>
              </a:prstGeom>
              <a:noFill/>
            </p:spPr>
            <p:txBody>
              <a:bodyPr wrap="square" rtlCol="0">
                <a:spAutoFit/>
              </a:bodyPr>
              <a:lstStyle/>
              <a:p>
                <a:r>
                  <a:rPr lang="en-US" altLang="zh-CN" b="1" dirty="0">
                    <a:solidFill>
                      <a:schemeClr val="bg1"/>
                    </a:solidFill>
                    <a:latin typeface="Microsoft YaHei" panose="020B0503020204020204" pitchFamily="34" charset="-122"/>
                    <a:ea typeface="Microsoft YaHei" panose="020B0503020204020204" pitchFamily="34" charset="-122"/>
                  </a:rPr>
                  <a:t>TECHNOLOGY ASSESSMENT</a:t>
                </a:r>
              </a:p>
              <a:p>
                <a:endParaRPr lang="en-US" altLang="zh-CN" b="1" dirty="0">
                  <a:solidFill>
                    <a:schemeClr val="bg1"/>
                  </a:solidFill>
                  <a:latin typeface="Microsoft YaHei" panose="020B0503020204020204" pitchFamily="34" charset="-122"/>
                  <a:ea typeface="Microsoft YaHei" panose="020B0503020204020204" pitchFamily="34" charset="-122"/>
                </a:endParaRPr>
              </a:p>
            </p:txBody>
          </p:sp>
        </p:grpSp>
        <p:sp>
          <p:nvSpPr>
            <p:cNvPr id="16" name="等腰三角形 12"/>
            <p:cNvSpPr/>
            <p:nvPr/>
          </p:nvSpPr>
          <p:spPr>
            <a:xfrm>
              <a:off x="4917506" y="913379"/>
              <a:ext cx="432048" cy="402981"/>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pic>
        <p:nvPicPr>
          <p:cNvPr id="17" name="Picture 16"/>
          <p:cNvPicPr>
            <a:picLocks noChangeAspect="1"/>
          </p:cNvPicPr>
          <p:nvPr/>
        </p:nvPicPr>
        <p:blipFill>
          <a:blip r:embed="rId5"/>
          <a:stretch>
            <a:fillRect/>
          </a:stretch>
        </p:blipFill>
        <p:spPr>
          <a:xfrm>
            <a:off x="5094605" y="2715895"/>
            <a:ext cx="3777615" cy="2230120"/>
          </a:xfrm>
          <a:prstGeom prst="rect">
            <a:avLst/>
          </a:prstGeom>
        </p:spPr>
      </p:pic>
      <p:pic>
        <p:nvPicPr>
          <p:cNvPr id="6" name="15.mp3">
            <a:hlinkClick r:id="" action="ppaction://media"/>
            <a:extLst>
              <a:ext uri="{FF2B5EF4-FFF2-40B4-BE49-F238E27FC236}">
                <a16:creationId xmlns:a16="http://schemas.microsoft.com/office/drawing/2014/main" id="{4C931256-6785-0E4A-B8A7-EB38BA6FAF5D}"/>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199890" y="4303446"/>
            <a:ext cx="628650" cy="6286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7" fill="hold" display="0">
                  <p:stCondLst>
                    <p:cond delay="indefinite"/>
                  </p:stCondLst>
                  <p:endCondLst>
                    <p:cond evt="onStopAudio" delay="0">
                      <p:tgtEl>
                        <p:sldTgt/>
                      </p:tgtEl>
                    </p:cond>
                  </p:endCondLst>
                </p:cTn>
                <p:tgtEl>
                  <p:spTgt spid="6"/>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323215" y="411480"/>
            <a:ext cx="8733790" cy="583565"/>
          </a:xfrm>
          <a:prstGeom prst="rect">
            <a:avLst/>
          </a:prstGeom>
          <a:noFill/>
        </p:spPr>
        <p:txBody>
          <a:bodyPr wrap="square" rtlCol="0">
            <a:spAutoFit/>
          </a:bodyPr>
          <a:lstStyle/>
          <a:p>
            <a:r>
              <a:rPr lang="en-US" sz="3200" b="1" u="sng">
                <a:solidFill>
                  <a:schemeClr val="bg1"/>
                </a:solidFill>
                <a:latin typeface="Microsoft YaHei" panose="020B0503020204020204" pitchFamily="34" charset="-122"/>
                <a:ea typeface="Microsoft YaHei" panose="020B0503020204020204" pitchFamily="34" charset="-122"/>
              </a:rPr>
              <a:t>Environmental Regulation And Principles</a:t>
            </a:r>
          </a:p>
        </p:txBody>
      </p:sp>
      <p:sp>
        <p:nvSpPr>
          <p:cNvPr id="3" name="Text Box 2"/>
          <p:cNvSpPr txBox="1"/>
          <p:nvPr/>
        </p:nvSpPr>
        <p:spPr>
          <a:xfrm>
            <a:off x="579120" y="1480185"/>
            <a:ext cx="3691890" cy="2553335"/>
          </a:xfrm>
          <a:prstGeom prst="rect">
            <a:avLst/>
          </a:prstGeom>
          <a:noFill/>
        </p:spPr>
        <p:txBody>
          <a:bodyPr wrap="square" rtlCol="0">
            <a:spAutoFit/>
          </a:bodyPr>
          <a:lstStyle/>
          <a:p>
            <a:r>
              <a:rPr lang="en-US" sz="2000"/>
              <a:t>In this module, we will introduce you to the main different kinds of implementing environmental regulation as well as some of the key environmental principles on which environmental management is based internationally.</a:t>
            </a:r>
          </a:p>
        </p:txBody>
      </p:sp>
      <p:pic>
        <p:nvPicPr>
          <p:cNvPr id="5" name="Picture 4"/>
          <p:cNvPicPr>
            <a:picLocks noChangeAspect="1"/>
          </p:cNvPicPr>
          <p:nvPr/>
        </p:nvPicPr>
        <p:blipFill>
          <a:blip r:embed="rId4"/>
          <a:stretch>
            <a:fillRect/>
          </a:stretch>
        </p:blipFill>
        <p:spPr>
          <a:xfrm>
            <a:off x="4581525" y="1352550"/>
            <a:ext cx="4104005" cy="3448685"/>
          </a:xfrm>
          <a:prstGeom prst="rect">
            <a:avLst/>
          </a:prstGeom>
        </p:spPr>
      </p:pic>
      <p:pic>
        <p:nvPicPr>
          <p:cNvPr id="4" name="16.mp3">
            <a:hlinkClick r:id="" action="ppaction://media"/>
            <a:extLst>
              <a:ext uri="{FF2B5EF4-FFF2-40B4-BE49-F238E27FC236}">
                <a16:creationId xmlns:a16="http://schemas.microsoft.com/office/drawing/2014/main" id="{5F18F337-3A5F-5B4F-A849-3AD80FE392D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3302082" y="4289219"/>
            <a:ext cx="628650" cy="6286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7" fill="hold" display="0">
                  <p:stCondLst>
                    <p:cond delay="indefinite"/>
                  </p:stCondLst>
                  <p:endCondLst>
                    <p:cond evt="onStopAudio" delay="0">
                      <p:tgtEl>
                        <p:sldTgt/>
                      </p:tgtEl>
                    </p:cond>
                  </p:endCondLst>
                </p:cTn>
                <p:tgtEl>
                  <p:spTgt spid="4"/>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83260" y="448310"/>
            <a:ext cx="7731125" cy="1076325"/>
          </a:xfrm>
          <a:prstGeom prst="rect">
            <a:avLst/>
          </a:prstGeom>
          <a:noFill/>
        </p:spPr>
        <p:txBody>
          <a:bodyPr wrap="square" rtlCol="0">
            <a:spAutoFit/>
          </a:bodyPr>
          <a:lstStyle/>
          <a:p>
            <a:r>
              <a:rPr lang="zh-CN" altLang="en-US" sz="3200" b="1" u="sng" dirty="0">
                <a:solidFill>
                  <a:schemeClr val="bg1"/>
                </a:solidFill>
                <a:latin typeface="Microsoft YaHei" panose="020B0503020204020204" pitchFamily="34" charset="-122"/>
                <a:ea typeface="Microsoft YaHei" panose="020B0503020204020204" pitchFamily="34" charset="-122"/>
              </a:rPr>
              <a:t>Recommendations </a:t>
            </a:r>
            <a:r>
              <a:rPr lang="en-US" altLang="zh-CN" sz="3200" b="1" u="sng" dirty="0">
                <a:solidFill>
                  <a:schemeClr val="bg1"/>
                </a:solidFill>
                <a:latin typeface="Microsoft YaHei" panose="020B0503020204020204" pitchFamily="34" charset="-122"/>
                <a:ea typeface="Microsoft YaHei" panose="020B0503020204020204" pitchFamily="34" charset="-122"/>
              </a:rPr>
              <a:t>O</a:t>
            </a:r>
            <a:r>
              <a:rPr lang="zh-CN" altLang="en-US" sz="3200" b="1" u="sng" dirty="0">
                <a:solidFill>
                  <a:schemeClr val="bg1"/>
                </a:solidFill>
                <a:latin typeface="Microsoft YaHei" panose="020B0503020204020204" pitchFamily="34" charset="-122"/>
                <a:ea typeface="Microsoft YaHei" panose="020B0503020204020204" pitchFamily="34" charset="-122"/>
              </a:rPr>
              <a:t>n </a:t>
            </a:r>
            <a:r>
              <a:rPr lang="en-US" altLang="zh-CN" sz="3200" b="1" u="sng" dirty="0">
                <a:solidFill>
                  <a:schemeClr val="bg1"/>
                </a:solidFill>
                <a:latin typeface="Microsoft YaHei" panose="020B0503020204020204" pitchFamily="34" charset="-122"/>
                <a:ea typeface="Microsoft YaHei" panose="020B0503020204020204" pitchFamily="34" charset="-122"/>
              </a:rPr>
              <a:t>Y</a:t>
            </a:r>
            <a:r>
              <a:rPr lang="zh-CN" altLang="en-US" sz="3200" b="1" u="sng" dirty="0">
                <a:solidFill>
                  <a:schemeClr val="bg1"/>
                </a:solidFill>
                <a:latin typeface="Microsoft YaHei" panose="020B0503020204020204" pitchFamily="34" charset="-122"/>
                <a:ea typeface="Microsoft YaHei" panose="020B0503020204020204" pitchFamily="34" charset="-122"/>
              </a:rPr>
              <a:t>our </a:t>
            </a:r>
            <a:r>
              <a:rPr lang="en-US" altLang="zh-CN" sz="3200" b="1" u="sng" dirty="0">
                <a:solidFill>
                  <a:schemeClr val="bg1"/>
                </a:solidFill>
                <a:latin typeface="Microsoft YaHei" panose="020B0503020204020204" pitchFamily="34" charset="-122"/>
                <a:ea typeface="Microsoft YaHei" panose="020B0503020204020204" pitchFamily="34" charset="-122"/>
              </a:rPr>
              <a:t>C</a:t>
            </a:r>
            <a:r>
              <a:rPr lang="zh-CN" altLang="en-US" sz="3200" b="1" u="sng" dirty="0">
                <a:solidFill>
                  <a:schemeClr val="bg1"/>
                </a:solidFill>
                <a:latin typeface="Microsoft YaHei" panose="020B0503020204020204" pitchFamily="34" charset="-122"/>
                <a:ea typeface="Microsoft YaHei" panose="020B0503020204020204" pitchFamily="34" charset="-122"/>
              </a:rPr>
              <a:t>hosen Environmental </a:t>
            </a:r>
            <a:r>
              <a:rPr lang="en-US" altLang="zh-CN" sz="3200" b="1" u="sng" dirty="0">
                <a:solidFill>
                  <a:schemeClr val="bg1"/>
                </a:solidFill>
                <a:latin typeface="Microsoft YaHei" panose="020B0503020204020204" pitchFamily="34" charset="-122"/>
                <a:ea typeface="Microsoft YaHei" panose="020B0503020204020204" pitchFamily="34" charset="-122"/>
              </a:rPr>
              <a:t>E</a:t>
            </a:r>
            <a:r>
              <a:rPr lang="zh-CN" altLang="en-US" sz="3200" b="1" u="sng" dirty="0">
                <a:solidFill>
                  <a:schemeClr val="bg1"/>
                </a:solidFill>
                <a:latin typeface="Microsoft YaHei" panose="020B0503020204020204" pitchFamily="34" charset="-122"/>
                <a:ea typeface="Microsoft YaHei" panose="020B0503020204020204" pitchFamily="34" charset="-122"/>
              </a:rPr>
              <a:t>thical </a:t>
            </a:r>
            <a:r>
              <a:rPr lang="en-US" altLang="zh-CN" sz="3200" b="1" u="sng" dirty="0">
                <a:solidFill>
                  <a:schemeClr val="bg1"/>
                </a:solidFill>
                <a:latin typeface="Microsoft YaHei" panose="020B0503020204020204" pitchFamily="34" charset="-122"/>
                <a:ea typeface="Microsoft YaHei" panose="020B0503020204020204" pitchFamily="34" charset="-122"/>
              </a:rPr>
              <a:t>D</a:t>
            </a:r>
            <a:r>
              <a:rPr lang="zh-CN" altLang="en-US" sz="3200" b="1" u="sng" dirty="0">
                <a:solidFill>
                  <a:schemeClr val="bg1"/>
                </a:solidFill>
                <a:latin typeface="Microsoft YaHei" panose="020B0503020204020204" pitchFamily="34" charset="-122"/>
                <a:ea typeface="Microsoft YaHei" panose="020B0503020204020204" pitchFamily="34" charset="-122"/>
              </a:rPr>
              <a:t>ilemma</a:t>
            </a:r>
          </a:p>
        </p:txBody>
      </p:sp>
      <p:cxnSp>
        <p:nvCxnSpPr>
          <p:cNvPr id="14" name="直接连接符 13"/>
          <p:cNvCxnSpPr/>
          <p:nvPr/>
        </p:nvCxnSpPr>
        <p:spPr>
          <a:xfrm>
            <a:off x="5627697" y="2117950"/>
            <a:ext cx="2422017"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5517486" y="2329618"/>
            <a:ext cx="2892268" cy="2245360"/>
          </a:xfrm>
          <a:prstGeom prst="rect">
            <a:avLst/>
          </a:prstGeom>
          <a:noFill/>
        </p:spPr>
        <p:txBody>
          <a:bodyPr wrap="square" rtlCol="0">
            <a:spAutoFit/>
          </a:bodyPr>
          <a:lstStyle/>
          <a:p>
            <a:r>
              <a:rPr lang="zh-CN" altLang="en-US" sz="2000" dirty="0">
                <a:solidFill>
                  <a:schemeClr val="bg1"/>
                </a:solidFill>
              </a:rPr>
              <a:t>In this module, you will learn-by-doing how hard it can be to develop a set of clear recommendation to solve a given environmental ethical dilemma.</a:t>
            </a:r>
          </a:p>
        </p:txBody>
      </p:sp>
      <p:pic>
        <p:nvPicPr>
          <p:cNvPr id="2" name="图片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9552" y="1707406"/>
            <a:ext cx="4464496" cy="3163419"/>
          </a:xfrm>
          <a:prstGeom prst="rect">
            <a:avLst/>
          </a:prstGeom>
          <a:ln>
            <a:noFill/>
          </a:ln>
          <a:effectLst>
            <a:softEdge rad="112500"/>
          </a:effectLst>
        </p:spPr>
      </p:pic>
      <p:pic>
        <p:nvPicPr>
          <p:cNvPr id="3" name="17.mp3">
            <a:hlinkClick r:id="" action="ppaction://media"/>
            <a:extLst>
              <a:ext uri="{FF2B5EF4-FFF2-40B4-BE49-F238E27FC236}">
                <a16:creationId xmlns:a16="http://schemas.microsoft.com/office/drawing/2014/main" id="{59B72495-F8F8-2E47-9C82-A2CCEF51DE0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219209" y="448310"/>
            <a:ext cx="628650" cy="6286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7" fill="hold" display="0">
                  <p:stCondLst>
                    <p:cond delay="indefinite"/>
                  </p:stCondLst>
                  <p:endCondLst>
                    <p:cond evt="onStopAudio" delay="0">
                      <p:tgtEl>
                        <p:sldTgt/>
                      </p:tgtEl>
                    </p:cond>
                  </p:endCondLst>
                </p:cTn>
                <p:tgtEl>
                  <p:spTgt spid="3"/>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a:off x="-431757" y="-338191"/>
            <a:ext cx="8216602" cy="7165504"/>
          </a:xfrm>
          <a:custGeom>
            <a:avLst/>
            <a:gdLst>
              <a:gd name="connsiteX0" fmla="*/ 2000250 w 8991600"/>
              <a:gd name="connsiteY0" fmla="*/ 7334250 h 7505700"/>
              <a:gd name="connsiteX1" fmla="*/ 8991600 w 8991600"/>
              <a:gd name="connsiteY1" fmla="*/ 0 h 7505700"/>
              <a:gd name="connsiteX2" fmla="*/ 0 w 8991600"/>
              <a:gd name="connsiteY2" fmla="*/ 38100 h 7505700"/>
              <a:gd name="connsiteX3" fmla="*/ 266700 w 8991600"/>
              <a:gd name="connsiteY3" fmla="*/ 7505700 h 7505700"/>
              <a:gd name="connsiteX4" fmla="*/ 2000250 w 8991600"/>
              <a:gd name="connsiteY4" fmla="*/ 7334250 h 7505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91600" h="7505700">
                <a:moveTo>
                  <a:pt x="2000250" y="7334250"/>
                </a:moveTo>
                <a:lnTo>
                  <a:pt x="8991600" y="0"/>
                </a:lnTo>
                <a:lnTo>
                  <a:pt x="0" y="38100"/>
                </a:lnTo>
                <a:lnTo>
                  <a:pt x="266700" y="7505700"/>
                </a:lnTo>
                <a:lnTo>
                  <a:pt x="2000250" y="7334250"/>
                </a:lnTo>
                <a:close/>
              </a:path>
            </a:pathLst>
          </a:custGeom>
          <a:gradFill>
            <a:gsLst>
              <a:gs pos="0">
                <a:schemeClr val="bg1">
                  <a:lumMod val="95000"/>
                  <a:alpha val="80000"/>
                </a:schemeClr>
              </a:gs>
              <a:gs pos="100000">
                <a:schemeClr val="bg1">
                  <a:lumMod val="75000"/>
                  <a:alpha val="86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 name="组合 4"/>
          <p:cNvGrpSpPr/>
          <p:nvPr/>
        </p:nvGrpSpPr>
        <p:grpSpPr>
          <a:xfrm>
            <a:off x="972562" y="0"/>
            <a:ext cx="1168400" cy="1200150"/>
            <a:chOff x="972562" y="0"/>
            <a:chExt cx="1168400" cy="1200150"/>
          </a:xfrm>
        </p:grpSpPr>
        <p:cxnSp>
          <p:nvCxnSpPr>
            <p:cNvPr id="6" name="直接连接符 5"/>
            <p:cNvCxnSpPr/>
            <p:nvPr/>
          </p:nvCxnSpPr>
          <p:spPr>
            <a:xfrm flipH="1">
              <a:off x="972562" y="0"/>
              <a:ext cx="1168400" cy="1200150"/>
            </a:xfrm>
            <a:prstGeom prst="line">
              <a:avLst/>
            </a:prstGeom>
            <a:ln w="762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flipH="1">
              <a:off x="1474245" y="516478"/>
              <a:ext cx="165034" cy="167194"/>
            </a:xfrm>
            <a:prstGeom prst="line">
              <a:avLst/>
            </a:prstGeom>
            <a:ln w="76200">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8" name="组合 7"/>
          <p:cNvGrpSpPr/>
          <p:nvPr/>
        </p:nvGrpSpPr>
        <p:grpSpPr>
          <a:xfrm>
            <a:off x="3005574" y="0"/>
            <a:ext cx="1168400" cy="1200150"/>
            <a:chOff x="3005574" y="0"/>
            <a:chExt cx="1168400" cy="1200150"/>
          </a:xfrm>
        </p:grpSpPr>
        <p:cxnSp>
          <p:nvCxnSpPr>
            <p:cNvPr id="9" name="直接连接符 8"/>
            <p:cNvCxnSpPr/>
            <p:nvPr/>
          </p:nvCxnSpPr>
          <p:spPr>
            <a:xfrm flipH="1">
              <a:off x="3005574" y="0"/>
              <a:ext cx="1168400" cy="1200150"/>
            </a:xfrm>
            <a:prstGeom prst="line">
              <a:avLst/>
            </a:prstGeom>
            <a:ln w="762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flipH="1">
              <a:off x="3507257" y="516478"/>
              <a:ext cx="165034" cy="167194"/>
            </a:xfrm>
            <a:prstGeom prst="line">
              <a:avLst/>
            </a:prstGeom>
            <a:ln w="76200">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11" name="组合 10"/>
          <p:cNvGrpSpPr/>
          <p:nvPr/>
        </p:nvGrpSpPr>
        <p:grpSpPr>
          <a:xfrm>
            <a:off x="5038586" y="0"/>
            <a:ext cx="1409498" cy="1447800"/>
            <a:chOff x="5038586" y="0"/>
            <a:chExt cx="1168400" cy="1200150"/>
          </a:xfrm>
        </p:grpSpPr>
        <p:cxnSp>
          <p:nvCxnSpPr>
            <p:cNvPr id="12" name="直接连接符 11"/>
            <p:cNvCxnSpPr/>
            <p:nvPr/>
          </p:nvCxnSpPr>
          <p:spPr>
            <a:xfrm flipH="1">
              <a:off x="5038586" y="0"/>
              <a:ext cx="1168400" cy="1200150"/>
            </a:xfrm>
            <a:prstGeom prst="line">
              <a:avLst/>
            </a:prstGeom>
            <a:ln w="762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flipH="1">
              <a:off x="5540269" y="516478"/>
              <a:ext cx="165034" cy="167194"/>
            </a:xfrm>
            <a:prstGeom prst="line">
              <a:avLst/>
            </a:prstGeom>
            <a:ln w="76200">
              <a:solidFill>
                <a:schemeClr val="tx2"/>
              </a:solidFill>
            </a:ln>
          </p:spPr>
          <p:style>
            <a:lnRef idx="1">
              <a:schemeClr val="accent1"/>
            </a:lnRef>
            <a:fillRef idx="0">
              <a:schemeClr val="accent1"/>
            </a:fillRef>
            <a:effectRef idx="0">
              <a:schemeClr val="accent1"/>
            </a:effectRef>
            <a:fontRef idx="minor">
              <a:schemeClr val="tx1"/>
            </a:fontRef>
          </p:style>
        </p:cxnSp>
      </p:grpSp>
      <p:pic>
        <p:nvPicPr>
          <p:cNvPr id="4" name="Picture 3"/>
          <p:cNvPicPr>
            <a:picLocks noChangeAspect="1"/>
          </p:cNvPicPr>
          <p:nvPr/>
        </p:nvPicPr>
        <p:blipFill>
          <a:blip r:embed="rId4"/>
          <a:stretch>
            <a:fillRect/>
          </a:stretch>
        </p:blipFill>
        <p:spPr>
          <a:xfrm>
            <a:off x="0" y="635"/>
            <a:ext cx="9103360" cy="5166995"/>
          </a:xfrm>
          <a:prstGeom prst="rect">
            <a:avLst/>
          </a:prstGeom>
        </p:spPr>
      </p:pic>
      <p:sp>
        <p:nvSpPr>
          <p:cNvPr id="15" name="Text Box 14"/>
          <p:cNvSpPr txBox="1"/>
          <p:nvPr/>
        </p:nvSpPr>
        <p:spPr>
          <a:xfrm>
            <a:off x="467360" y="1348105"/>
            <a:ext cx="4899025" cy="1568450"/>
          </a:xfrm>
          <a:prstGeom prst="rect">
            <a:avLst/>
          </a:prstGeom>
          <a:noFill/>
        </p:spPr>
        <p:txBody>
          <a:bodyPr wrap="square" rtlCol="0">
            <a:spAutoFit/>
          </a:bodyPr>
          <a:lstStyle/>
          <a:p>
            <a:r>
              <a:rPr lang="en-US" sz="9600" b="1" u="sng">
                <a:ln>
                  <a:solidFill>
                    <a:schemeClr val="tx2">
                      <a:lumMod val="50000"/>
                      <a:lumOff val="50000"/>
                    </a:schemeClr>
                  </a:solidFill>
                </a:ln>
                <a:solidFill>
                  <a:schemeClr val="tx1"/>
                </a:solidFill>
                <a:effectLst>
                  <a:glow rad="228600">
                    <a:schemeClr val="accent5">
                      <a:satMod val="175000"/>
                      <a:alpha val="40000"/>
                    </a:schemeClr>
                  </a:glow>
                </a:effectLst>
              </a:rPr>
              <a:t>THANKS</a:t>
            </a:r>
          </a:p>
        </p:txBody>
      </p:sp>
      <p:pic>
        <p:nvPicPr>
          <p:cNvPr id="3" name="18.mp3">
            <a:hlinkClick r:id="" action="ppaction://media"/>
            <a:extLst>
              <a:ext uri="{FF2B5EF4-FFF2-40B4-BE49-F238E27FC236}">
                <a16:creationId xmlns:a16="http://schemas.microsoft.com/office/drawing/2014/main" id="{E0E0B281-2583-1847-9433-50516F286C0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7553172" y="4354162"/>
            <a:ext cx="628650" cy="6286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7" fill="hold" display="0">
                  <p:stCondLst>
                    <p:cond delay="indefinite"/>
                  </p:stCondLst>
                  <p:endCondLst>
                    <p:cond evt="onStopAudio" delay="0">
                      <p:tgtEl>
                        <p:sldTgt/>
                      </p:tgtEl>
                    </p:cond>
                  </p:endCondLst>
                </p:cTn>
                <p:tgtEl>
                  <p:spTgt spid="3"/>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251460" y="455295"/>
            <a:ext cx="6232525" cy="460375"/>
          </a:xfrm>
          <a:prstGeom prst="rect">
            <a:avLst/>
          </a:prstGeom>
          <a:noFill/>
        </p:spPr>
        <p:txBody>
          <a:bodyPr wrap="square" rtlCol="0">
            <a:spAutoFit/>
          </a:bodyPr>
          <a:lstStyle/>
          <a:p>
            <a:r>
              <a:rPr lang="en-US" sz="2400" b="1"/>
              <a:t>Technical University of Denmark (DTU)</a:t>
            </a:r>
          </a:p>
        </p:txBody>
      </p:sp>
      <p:sp>
        <p:nvSpPr>
          <p:cNvPr id="3" name="Text Box 2"/>
          <p:cNvSpPr txBox="1"/>
          <p:nvPr/>
        </p:nvSpPr>
        <p:spPr>
          <a:xfrm>
            <a:off x="251460" y="843280"/>
            <a:ext cx="8333740" cy="1568450"/>
          </a:xfrm>
          <a:prstGeom prst="rect">
            <a:avLst/>
          </a:prstGeom>
          <a:noFill/>
        </p:spPr>
        <p:txBody>
          <a:bodyPr wrap="square" rtlCol="0">
            <a:spAutoFit/>
          </a:bodyPr>
          <a:lstStyle/>
          <a:p>
            <a:r>
              <a:rPr lang="en-US" sz="4800" b="1" u="sng"/>
              <a:t>Envirnmental Management And Ethics</a:t>
            </a:r>
          </a:p>
        </p:txBody>
      </p:sp>
      <p:sp>
        <p:nvSpPr>
          <p:cNvPr id="4" name="Text Box 3"/>
          <p:cNvSpPr txBox="1"/>
          <p:nvPr/>
        </p:nvSpPr>
        <p:spPr>
          <a:xfrm>
            <a:off x="251460" y="3507740"/>
            <a:ext cx="3723640" cy="922020"/>
          </a:xfrm>
          <a:prstGeom prst="rect">
            <a:avLst/>
          </a:prstGeom>
          <a:noFill/>
        </p:spPr>
        <p:txBody>
          <a:bodyPr wrap="square" rtlCol="0">
            <a:spAutoFit/>
          </a:bodyPr>
          <a:lstStyle/>
          <a:p>
            <a:r>
              <a:rPr lang="en-US" b="1" u="sng">
                <a:effectLst>
                  <a:outerShdw blurRad="38100" dist="38100" dir="2700000" algn="tl">
                    <a:srgbClr val="000000">
                      <a:alpha val="43137"/>
                    </a:srgbClr>
                  </a:outerShdw>
                </a:effectLst>
              </a:rPr>
              <a:t>DEEPANKAR SHARMA </a:t>
            </a:r>
          </a:p>
          <a:p>
            <a:r>
              <a:rPr lang="en-US" b="1" u="sng">
                <a:effectLst>
                  <a:outerShdw blurRad="38100" dist="38100" dir="2700000" algn="tl">
                    <a:srgbClr val="000000">
                      <a:alpha val="43137"/>
                    </a:srgbClr>
                  </a:outerShdw>
                </a:effectLst>
              </a:rPr>
              <a:t>STUDENT ID : 20041299</a:t>
            </a:r>
          </a:p>
          <a:p>
            <a:r>
              <a:rPr lang="en-US" b="1" u="sng">
                <a:effectLst>
                  <a:outerShdw blurRad="38100" dist="38100" dir="2700000" algn="tl">
                    <a:srgbClr val="000000">
                      <a:alpha val="43137"/>
                    </a:srgbClr>
                  </a:outerShdw>
                </a:effectLst>
              </a:rPr>
              <a:t>DATE OF SEMINAR : MAY 19TH, 2021</a:t>
            </a:r>
          </a:p>
        </p:txBody>
      </p:sp>
      <p:pic>
        <p:nvPicPr>
          <p:cNvPr id="5" name="Picture 4" descr="ppt"/>
          <p:cNvPicPr>
            <a:picLocks noChangeAspect="1"/>
          </p:cNvPicPr>
          <p:nvPr/>
        </p:nvPicPr>
        <p:blipFill>
          <a:blip r:embed="rId4"/>
          <a:stretch>
            <a:fillRect/>
          </a:stretch>
        </p:blipFill>
        <p:spPr>
          <a:xfrm>
            <a:off x="4039235" y="1898015"/>
            <a:ext cx="5010785" cy="3072765"/>
          </a:xfrm>
          <a:prstGeom prst="rect">
            <a:avLst/>
          </a:prstGeom>
        </p:spPr>
      </p:pic>
      <p:pic>
        <p:nvPicPr>
          <p:cNvPr id="6" name="2.mp3">
            <a:hlinkClick r:id="" action="ppaction://media"/>
            <a:extLst>
              <a:ext uri="{FF2B5EF4-FFF2-40B4-BE49-F238E27FC236}">
                <a16:creationId xmlns:a16="http://schemas.microsoft.com/office/drawing/2014/main" id="{443244FD-1127-8943-925B-714892D08EB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3198903" y="4431937"/>
            <a:ext cx="538843" cy="53884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7" fill="hold" display="0">
                  <p:stCondLst>
                    <p:cond delay="indefinite"/>
                  </p:stCondLst>
                  <p:endCondLst>
                    <p:cond evt="onStopAudio" delay="0">
                      <p:tgtEl>
                        <p:sldTgt/>
                      </p:tgtEl>
                    </p:cond>
                  </p:endCondLst>
                </p:cTn>
                <p:tgtEl>
                  <p:spTgt spid="6"/>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4"/>
          <a:stretch>
            <a:fillRect/>
          </a:stretch>
        </p:blipFill>
        <p:spPr>
          <a:xfrm>
            <a:off x="-41275" y="-83820"/>
            <a:ext cx="9178290" cy="5435600"/>
          </a:xfrm>
          <a:prstGeom prst="rect">
            <a:avLst/>
          </a:prstGeom>
        </p:spPr>
      </p:pic>
      <p:sp>
        <p:nvSpPr>
          <p:cNvPr id="5" name="Text Box 4"/>
          <p:cNvSpPr txBox="1"/>
          <p:nvPr/>
        </p:nvSpPr>
        <p:spPr>
          <a:xfrm>
            <a:off x="250825" y="51435"/>
            <a:ext cx="8387080" cy="1753235"/>
          </a:xfrm>
          <a:prstGeom prst="rect">
            <a:avLst/>
          </a:prstGeom>
          <a:noFill/>
        </p:spPr>
        <p:txBody>
          <a:bodyPr wrap="square" rtlCol="0">
            <a:spAutoFit/>
          </a:bodyPr>
          <a:lstStyle/>
          <a:p>
            <a:pPr>
              <a:buNone/>
            </a:pPr>
            <a:r>
              <a:rPr lang="en-IN" dirty="0">
                <a:solidFill>
                  <a:schemeClr val="tx1">
                    <a:lumMod val="95000"/>
                    <a:lumOff val="5000"/>
                  </a:schemeClr>
                </a:solidFill>
                <a:latin typeface="Algerian" panose="04020705040A02060702" pitchFamily="82" charset="0"/>
                <a:sym typeface="+mn-ea"/>
              </a:rPr>
              <a:t> </a:t>
            </a:r>
            <a:r>
              <a:rPr lang="en-IN" dirty="0" err="1">
                <a:solidFill>
                  <a:schemeClr val="tx1">
                    <a:lumMod val="95000"/>
                    <a:lumOff val="5000"/>
                  </a:schemeClr>
                </a:solidFill>
                <a:latin typeface="Algerian" panose="04020705040A02060702" pitchFamily="82" charset="0"/>
                <a:sym typeface="+mn-ea"/>
              </a:rPr>
              <a:t>i</a:t>
            </a:r>
            <a:r>
              <a:rPr lang="en-IN" dirty="0">
                <a:solidFill>
                  <a:schemeClr val="tx1">
                    <a:lumMod val="95000"/>
                    <a:lumOff val="5000"/>
                  </a:schemeClr>
                </a:solidFill>
                <a:latin typeface="Algerian" panose="04020705040A02060702" pitchFamily="82" charset="0"/>
                <a:sym typeface="+mn-ea"/>
              </a:rPr>
              <a:t> would like to express my  special thanks of gratitude to my teacher  </a:t>
            </a:r>
            <a:r>
              <a:rPr lang="en-IN" dirty="0">
                <a:solidFill>
                  <a:srgbClr val="FF0000"/>
                </a:solidFill>
                <a:latin typeface="Algerian" panose="04020705040A02060702" pitchFamily="82" charset="0"/>
                <a:sym typeface="+mn-ea"/>
              </a:rPr>
              <a:t>rekha ma’am </a:t>
            </a:r>
            <a:r>
              <a:rPr lang="en-IN" dirty="0">
                <a:solidFill>
                  <a:schemeClr val="tx1">
                    <a:lumMod val="85000"/>
                    <a:lumOff val="15000"/>
                  </a:schemeClr>
                </a:solidFill>
                <a:latin typeface="Algerian" panose="04020705040A02060702" pitchFamily="82" charset="0"/>
                <a:sym typeface="+mn-ea"/>
              </a:rPr>
              <a:t> who g</a:t>
            </a:r>
            <a:r>
              <a:rPr lang="en-US" altLang="en-IN" dirty="0">
                <a:solidFill>
                  <a:schemeClr val="tx1">
                    <a:lumMod val="85000"/>
                    <a:lumOff val="15000"/>
                  </a:schemeClr>
                </a:solidFill>
                <a:latin typeface="Algerian" panose="04020705040A02060702" pitchFamily="82" charset="0"/>
                <a:sym typeface="+mn-ea"/>
              </a:rPr>
              <a:t>A</a:t>
            </a:r>
            <a:r>
              <a:rPr lang="en-IN" dirty="0">
                <a:solidFill>
                  <a:schemeClr val="tx1">
                    <a:lumMod val="85000"/>
                    <a:lumOff val="15000"/>
                  </a:schemeClr>
                </a:solidFill>
                <a:latin typeface="Algerian" panose="04020705040A02060702" pitchFamily="82" charset="0"/>
                <a:sym typeface="+mn-ea"/>
              </a:rPr>
              <a:t>ve me </a:t>
            </a:r>
            <a:r>
              <a:rPr lang="en-IN" dirty="0">
                <a:solidFill>
                  <a:srgbClr val="FF9900"/>
                </a:solidFill>
                <a:latin typeface="Algerian" panose="04020705040A02060702" pitchFamily="82" charset="0"/>
                <a:sym typeface="+mn-ea"/>
              </a:rPr>
              <a:t>the golden opportunity </a:t>
            </a:r>
            <a:r>
              <a:rPr lang="en-IN" dirty="0">
                <a:latin typeface="Algerian" panose="04020705040A02060702" pitchFamily="82" charset="0"/>
                <a:sym typeface="+mn-ea"/>
              </a:rPr>
              <a:t>to do this wonderful moocs seminar on  the topic “</a:t>
            </a:r>
            <a:r>
              <a:rPr lang="en-US" altLang="en-IN" dirty="0">
                <a:solidFill>
                  <a:srgbClr val="FF0000"/>
                </a:solidFill>
                <a:latin typeface="Algerian" panose="04020705040A02060702" pitchFamily="82" charset="0"/>
                <a:sym typeface="+mn-ea"/>
              </a:rPr>
              <a:t>ENVIRNMENTAL MANAGEMENT AND ETHICS</a:t>
            </a:r>
            <a:r>
              <a:rPr lang="en-IN" dirty="0">
                <a:latin typeface="Algerian" panose="04020705040A02060702" pitchFamily="82" charset="0"/>
                <a:sym typeface="+mn-ea"/>
              </a:rPr>
              <a:t>”</a:t>
            </a:r>
            <a:r>
              <a:rPr lang="en-US" altLang="en-IN" dirty="0">
                <a:latin typeface="Algerian" panose="04020705040A02060702" pitchFamily="82" charset="0"/>
                <a:sym typeface="+mn-ea"/>
              </a:rPr>
              <a:t>.</a:t>
            </a:r>
            <a:r>
              <a:rPr lang="en-IN" dirty="0">
                <a:latin typeface="Algerian" panose="04020705040A02060702" pitchFamily="82" charset="0"/>
                <a:sym typeface="+mn-ea"/>
              </a:rPr>
              <a:t>                                                                                                                                             </a:t>
            </a:r>
            <a:endParaRPr lang="en-IN" dirty="0">
              <a:solidFill>
                <a:schemeClr val="tx1"/>
              </a:solidFill>
              <a:latin typeface="Algerian" panose="04020705040A02060702" pitchFamily="82" charset="0"/>
              <a:cs typeface="Arial" panose="020B0604020202020204" pitchFamily="34" charset="0"/>
            </a:endParaRPr>
          </a:p>
          <a:p>
            <a:pPr>
              <a:buNone/>
            </a:pPr>
            <a:r>
              <a:rPr lang="en-IN" dirty="0">
                <a:latin typeface="Algerian" panose="04020705040A02060702" pitchFamily="82" charset="0"/>
                <a:sym typeface="+mn-ea"/>
              </a:rPr>
              <a:t>and ALSO FOR </a:t>
            </a:r>
            <a:r>
              <a:rPr lang="en-IN" dirty="0">
                <a:latin typeface="Algerian" panose="04020705040A02060702" pitchFamily="82" charset="0"/>
                <a:cs typeface="Arial" panose="020B0604020202020204" pitchFamily="34" charset="0"/>
                <a:sym typeface="+mn-ea"/>
              </a:rPr>
              <a:t>  PROVIDING ME WITH  ALL THE FACILITIES THA</a:t>
            </a:r>
            <a:r>
              <a:rPr lang="en-US" altLang="en-IN" dirty="0">
                <a:latin typeface="Algerian" panose="04020705040A02060702" pitchFamily="82" charset="0"/>
                <a:cs typeface="Arial" panose="020B0604020202020204" pitchFamily="34" charset="0"/>
                <a:sym typeface="+mn-ea"/>
              </a:rPr>
              <a:t>T</a:t>
            </a:r>
            <a:r>
              <a:rPr lang="en-IN" dirty="0">
                <a:latin typeface="Algerian" panose="04020705040A02060702" pitchFamily="82" charset="0"/>
                <a:cs typeface="Arial" panose="020B0604020202020204" pitchFamily="34" charset="0"/>
                <a:sym typeface="+mn-ea"/>
              </a:rPr>
              <a:t> WAS  REQUIRED.</a:t>
            </a:r>
            <a:endParaRPr lang="en-US"/>
          </a:p>
        </p:txBody>
      </p:sp>
      <p:sp>
        <p:nvSpPr>
          <p:cNvPr id="6" name="Text Box 5"/>
          <p:cNvSpPr txBox="1"/>
          <p:nvPr/>
        </p:nvSpPr>
        <p:spPr>
          <a:xfrm>
            <a:off x="267335" y="3075940"/>
            <a:ext cx="2966720" cy="2030095"/>
          </a:xfrm>
          <a:prstGeom prst="rect">
            <a:avLst/>
          </a:prstGeom>
          <a:noFill/>
        </p:spPr>
        <p:txBody>
          <a:bodyPr wrap="square" rtlCol="0">
            <a:spAutoFit/>
          </a:bodyPr>
          <a:lstStyle/>
          <a:p>
            <a:r>
              <a:rPr lang="en-IN" dirty="0">
                <a:latin typeface="Algerian" panose="04020705040A02060702" pitchFamily="82" charset="0"/>
                <a:cs typeface="Arial" panose="020B0604020202020204" pitchFamily="34" charset="0"/>
                <a:sym typeface="+mn-ea"/>
              </a:rPr>
              <a:t>T</a:t>
            </a:r>
            <a:r>
              <a:rPr lang="en-US" altLang="en-IN" dirty="0">
                <a:latin typeface="Algerian" panose="04020705040A02060702" pitchFamily="82" charset="0"/>
                <a:cs typeface="Arial" panose="020B0604020202020204" pitchFamily="34" charset="0"/>
                <a:sym typeface="+mn-ea"/>
              </a:rPr>
              <a:t>HE FACT IS I ASSURE MY CONFIDENCE THAT I LEARNT A LOT OF NEW THINGS DURING THIS TIME, AND SURELY I’LL IMPLEMENT ALL OF THIS IN MY LIFE TOO.</a:t>
            </a:r>
          </a:p>
        </p:txBody>
      </p:sp>
      <p:sp>
        <p:nvSpPr>
          <p:cNvPr id="7" name="Text Box 6"/>
          <p:cNvSpPr txBox="1"/>
          <p:nvPr/>
        </p:nvSpPr>
        <p:spPr>
          <a:xfrm>
            <a:off x="6660515" y="4227830"/>
            <a:ext cx="2256790" cy="645160"/>
          </a:xfrm>
          <a:prstGeom prst="rect">
            <a:avLst/>
          </a:prstGeom>
          <a:noFill/>
        </p:spPr>
        <p:txBody>
          <a:bodyPr wrap="square" rtlCol="0">
            <a:spAutoFit/>
          </a:bodyPr>
          <a:lstStyle/>
          <a:p>
            <a:r>
              <a:rPr lang="en-US"/>
              <a:t>REGARDS, </a:t>
            </a:r>
          </a:p>
          <a:p>
            <a:r>
              <a:rPr lang="en-US"/>
              <a:t>DEEPANKAR SHARMA</a:t>
            </a:r>
          </a:p>
        </p:txBody>
      </p:sp>
      <p:pic>
        <p:nvPicPr>
          <p:cNvPr id="2" name="3.mp3">
            <a:hlinkClick r:id="" action="ppaction://media"/>
            <a:extLst>
              <a:ext uri="{FF2B5EF4-FFF2-40B4-BE49-F238E27FC236}">
                <a16:creationId xmlns:a16="http://schemas.microsoft.com/office/drawing/2014/main" id="{B06658CE-575D-3A4D-9E7D-9466DA32EC5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7180118" y="2934689"/>
            <a:ext cx="529565" cy="52956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7"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395779" y="1774888"/>
            <a:ext cx="1152128" cy="11521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7" name="椭圆 6"/>
          <p:cNvSpPr/>
          <p:nvPr/>
        </p:nvSpPr>
        <p:spPr>
          <a:xfrm>
            <a:off x="1691787" y="1805368"/>
            <a:ext cx="1152128" cy="11521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0" name="椭圆 9"/>
          <p:cNvSpPr/>
          <p:nvPr/>
        </p:nvSpPr>
        <p:spPr>
          <a:xfrm>
            <a:off x="2987795" y="1805368"/>
            <a:ext cx="1152128" cy="11521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3" name="椭圆 12"/>
          <p:cNvSpPr/>
          <p:nvPr/>
        </p:nvSpPr>
        <p:spPr>
          <a:xfrm>
            <a:off x="4356194" y="1851723"/>
            <a:ext cx="1152128" cy="11521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8" name="TextBox 17"/>
          <p:cNvSpPr txBox="1"/>
          <p:nvPr/>
        </p:nvSpPr>
        <p:spPr>
          <a:xfrm>
            <a:off x="688944" y="195486"/>
            <a:ext cx="2994957" cy="706755"/>
          </a:xfrm>
          <a:prstGeom prst="rect">
            <a:avLst/>
          </a:prstGeom>
          <a:noFill/>
        </p:spPr>
        <p:txBody>
          <a:bodyPr wrap="square" rtlCol="0">
            <a:spAutoFit/>
          </a:bodyPr>
          <a:lstStyle/>
          <a:p>
            <a:r>
              <a:rPr kumimoji="1" lang="en-US" altLang="zh-CN" sz="4000" u="sng" dirty="0">
                <a:solidFill>
                  <a:schemeClr val="bg1"/>
                </a:solidFill>
              </a:rPr>
              <a:t>CONTENTS</a:t>
            </a:r>
            <a:endParaRPr kumimoji="1" lang="zh-CN" altLang="en-US" sz="4000" u="sng" dirty="0">
              <a:solidFill>
                <a:schemeClr val="bg1"/>
              </a:solidFill>
            </a:endParaRPr>
          </a:p>
        </p:txBody>
      </p:sp>
      <p:sp>
        <p:nvSpPr>
          <p:cNvPr id="24" name="TextBox 23"/>
          <p:cNvSpPr txBox="1"/>
          <p:nvPr/>
        </p:nvSpPr>
        <p:spPr>
          <a:xfrm>
            <a:off x="251460" y="2964180"/>
            <a:ext cx="1553210" cy="521970"/>
          </a:xfrm>
          <a:prstGeom prst="rect">
            <a:avLst/>
          </a:prstGeom>
          <a:noFill/>
        </p:spPr>
        <p:txBody>
          <a:bodyPr wrap="square" rtlCol="0">
            <a:spAutoFit/>
          </a:bodyPr>
          <a:lstStyle/>
          <a:p>
            <a:pPr algn="ctr"/>
            <a:r>
              <a:rPr lang="en-US" altLang="zh-CN" sz="1400" dirty="0">
                <a:solidFill>
                  <a:schemeClr val="bg1"/>
                </a:solidFill>
              </a:rPr>
              <a:t>WELCOME AND INTRODUCTION</a:t>
            </a:r>
          </a:p>
        </p:txBody>
      </p:sp>
      <p:sp>
        <p:nvSpPr>
          <p:cNvPr id="25" name="TextBox 24"/>
          <p:cNvSpPr txBox="1"/>
          <p:nvPr/>
        </p:nvSpPr>
        <p:spPr>
          <a:xfrm>
            <a:off x="2916101" y="3075032"/>
            <a:ext cx="1512168" cy="953135"/>
          </a:xfrm>
          <a:prstGeom prst="rect">
            <a:avLst/>
          </a:prstGeom>
          <a:noFill/>
        </p:spPr>
        <p:txBody>
          <a:bodyPr wrap="square" rtlCol="0">
            <a:spAutoFit/>
          </a:bodyPr>
          <a:lstStyle/>
          <a:p>
            <a:pPr algn="ctr"/>
            <a:r>
              <a:rPr lang="en-US" altLang="zh-CN" sz="1400" dirty="0">
                <a:solidFill>
                  <a:schemeClr val="bg1"/>
                </a:solidFill>
              </a:rPr>
              <a:t>ENVIRNMENTAL MANAGEMENT OF WICKED PROBLEMS</a:t>
            </a:r>
          </a:p>
        </p:txBody>
      </p:sp>
      <p:sp>
        <p:nvSpPr>
          <p:cNvPr id="3" name="椭圆 12"/>
          <p:cNvSpPr/>
          <p:nvPr/>
        </p:nvSpPr>
        <p:spPr>
          <a:xfrm>
            <a:off x="5868129" y="1851723"/>
            <a:ext cx="1152128" cy="11521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5" name="椭圆 12"/>
          <p:cNvSpPr/>
          <p:nvPr/>
        </p:nvSpPr>
        <p:spPr>
          <a:xfrm>
            <a:off x="7236554" y="1923478"/>
            <a:ext cx="1152128" cy="11521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6" name="TextBox 23"/>
          <p:cNvSpPr txBox="1"/>
          <p:nvPr/>
        </p:nvSpPr>
        <p:spPr>
          <a:xfrm>
            <a:off x="1691943" y="3075667"/>
            <a:ext cx="1512168" cy="521970"/>
          </a:xfrm>
          <a:prstGeom prst="rect">
            <a:avLst/>
          </a:prstGeom>
          <a:noFill/>
        </p:spPr>
        <p:txBody>
          <a:bodyPr wrap="square" rtlCol="0">
            <a:spAutoFit/>
          </a:bodyPr>
          <a:lstStyle/>
          <a:p>
            <a:pPr algn="ctr"/>
            <a:r>
              <a:rPr lang="en-US" altLang="zh-CN" sz="1400" dirty="0">
                <a:solidFill>
                  <a:schemeClr val="bg1"/>
                </a:solidFill>
              </a:rPr>
              <a:t>ENVIRNMENTAL ETHICS</a:t>
            </a:r>
          </a:p>
        </p:txBody>
      </p:sp>
      <p:sp>
        <p:nvSpPr>
          <p:cNvPr id="8" name="TextBox 24"/>
          <p:cNvSpPr txBox="1"/>
          <p:nvPr/>
        </p:nvSpPr>
        <p:spPr>
          <a:xfrm>
            <a:off x="4212136" y="3075032"/>
            <a:ext cx="1512168" cy="737235"/>
          </a:xfrm>
          <a:prstGeom prst="rect">
            <a:avLst/>
          </a:prstGeom>
          <a:noFill/>
        </p:spPr>
        <p:txBody>
          <a:bodyPr wrap="square" rtlCol="0">
            <a:spAutoFit/>
          </a:bodyPr>
          <a:lstStyle/>
          <a:p>
            <a:pPr algn="ctr"/>
            <a:r>
              <a:rPr lang="en-US" altLang="zh-CN" sz="1400" dirty="0">
                <a:solidFill>
                  <a:schemeClr val="bg1"/>
                </a:solidFill>
              </a:rPr>
              <a:t>DECISION-SUPPORT</a:t>
            </a:r>
          </a:p>
          <a:p>
            <a:pPr algn="ctr"/>
            <a:r>
              <a:rPr lang="en-US" altLang="zh-CN" sz="1400" dirty="0">
                <a:solidFill>
                  <a:schemeClr val="bg1"/>
                </a:solidFill>
              </a:rPr>
              <a:t>TOOLS</a:t>
            </a:r>
          </a:p>
        </p:txBody>
      </p:sp>
      <p:sp>
        <p:nvSpPr>
          <p:cNvPr id="9" name="TextBox 24"/>
          <p:cNvSpPr txBox="1"/>
          <p:nvPr/>
        </p:nvSpPr>
        <p:spPr>
          <a:xfrm>
            <a:off x="5580561" y="3147422"/>
            <a:ext cx="1512168" cy="737235"/>
          </a:xfrm>
          <a:prstGeom prst="rect">
            <a:avLst/>
          </a:prstGeom>
          <a:noFill/>
        </p:spPr>
        <p:txBody>
          <a:bodyPr wrap="square" rtlCol="0">
            <a:spAutoFit/>
          </a:bodyPr>
          <a:lstStyle/>
          <a:p>
            <a:pPr algn="ctr"/>
            <a:r>
              <a:rPr lang="en-US" altLang="zh-CN" sz="1400" dirty="0">
                <a:solidFill>
                  <a:schemeClr val="bg1"/>
                </a:solidFill>
              </a:rPr>
              <a:t>ENVIRNMENTAL REGULATIONS AND PROBLEMS</a:t>
            </a:r>
          </a:p>
        </p:txBody>
      </p:sp>
      <p:sp>
        <p:nvSpPr>
          <p:cNvPr id="11" name="TextBox 24"/>
          <p:cNvSpPr txBox="1"/>
          <p:nvPr/>
        </p:nvSpPr>
        <p:spPr>
          <a:xfrm>
            <a:off x="7093131" y="3147422"/>
            <a:ext cx="1512168" cy="1383665"/>
          </a:xfrm>
          <a:prstGeom prst="rect">
            <a:avLst/>
          </a:prstGeom>
          <a:noFill/>
        </p:spPr>
        <p:txBody>
          <a:bodyPr wrap="square" rtlCol="0">
            <a:spAutoFit/>
          </a:bodyPr>
          <a:lstStyle/>
          <a:p>
            <a:pPr algn="ctr"/>
            <a:r>
              <a:rPr lang="en-US" altLang="zh-CN" sz="1400" dirty="0">
                <a:solidFill>
                  <a:schemeClr val="bg1"/>
                </a:solidFill>
              </a:rPr>
              <a:t>RECOMMENDATION ON CHOOSEN ENVIRNMENTAL ETHICAL DIELEMMA</a:t>
            </a:r>
          </a:p>
          <a:p>
            <a:pPr algn="ctr"/>
            <a:endParaRPr lang="en-US" altLang="zh-CN" sz="1400" dirty="0">
              <a:solidFill>
                <a:schemeClr val="bg1"/>
              </a:solidFill>
            </a:endParaRPr>
          </a:p>
        </p:txBody>
      </p:sp>
      <p:pic>
        <p:nvPicPr>
          <p:cNvPr id="29" name="Picture 28"/>
          <p:cNvPicPr>
            <a:picLocks noChangeAspect="1"/>
          </p:cNvPicPr>
          <p:nvPr/>
        </p:nvPicPr>
        <p:blipFill>
          <a:blip r:embed="rId4"/>
          <a:stretch>
            <a:fillRect/>
          </a:stretch>
        </p:blipFill>
        <p:spPr>
          <a:xfrm>
            <a:off x="554355" y="1971040"/>
            <a:ext cx="835660" cy="759460"/>
          </a:xfrm>
          <a:prstGeom prst="rect">
            <a:avLst/>
          </a:prstGeom>
        </p:spPr>
      </p:pic>
      <p:pic>
        <p:nvPicPr>
          <p:cNvPr id="30" name="Picture 29"/>
          <p:cNvPicPr>
            <a:picLocks noChangeAspect="1"/>
          </p:cNvPicPr>
          <p:nvPr/>
        </p:nvPicPr>
        <p:blipFill>
          <a:blip r:embed="rId5"/>
          <a:stretch>
            <a:fillRect/>
          </a:stretch>
        </p:blipFill>
        <p:spPr>
          <a:xfrm>
            <a:off x="1791970" y="2142490"/>
            <a:ext cx="953770" cy="532130"/>
          </a:xfrm>
          <a:prstGeom prst="rect">
            <a:avLst/>
          </a:prstGeom>
        </p:spPr>
      </p:pic>
      <p:pic>
        <p:nvPicPr>
          <p:cNvPr id="31" name="Picture 30"/>
          <p:cNvPicPr>
            <a:picLocks noChangeAspect="1"/>
          </p:cNvPicPr>
          <p:nvPr/>
        </p:nvPicPr>
        <p:blipFill>
          <a:blip r:embed="rId6"/>
          <a:stretch>
            <a:fillRect/>
          </a:stretch>
        </p:blipFill>
        <p:spPr>
          <a:xfrm>
            <a:off x="3099435" y="2079625"/>
            <a:ext cx="902970" cy="676910"/>
          </a:xfrm>
          <a:prstGeom prst="rect">
            <a:avLst/>
          </a:prstGeom>
        </p:spPr>
      </p:pic>
      <p:pic>
        <p:nvPicPr>
          <p:cNvPr id="32" name="Picture 31"/>
          <p:cNvPicPr>
            <a:picLocks noChangeAspect="1"/>
          </p:cNvPicPr>
          <p:nvPr/>
        </p:nvPicPr>
        <p:blipFill>
          <a:blip r:embed="rId7"/>
          <a:stretch>
            <a:fillRect/>
          </a:stretch>
        </p:blipFill>
        <p:spPr>
          <a:xfrm>
            <a:off x="4460240" y="2110740"/>
            <a:ext cx="944880" cy="706120"/>
          </a:xfrm>
          <a:prstGeom prst="rect">
            <a:avLst/>
          </a:prstGeom>
        </p:spPr>
      </p:pic>
      <p:pic>
        <p:nvPicPr>
          <p:cNvPr id="33" name="Picture 32"/>
          <p:cNvPicPr>
            <a:picLocks noChangeAspect="1"/>
          </p:cNvPicPr>
          <p:nvPr/>
        </p:nvPicPr>
        <p:blipFill>
          <a:blip r:embed="rId8"/>
          <a:stretch>
            <a:fillRect/>
          </a:stretch>
        </p:blipFill>
        <p:spPr>
          <a:xfrm>
            <a:off x="5986145" y="2038350"/>
            <a:ext cx="916305" cy="779145"/>
          </a:xfrm>
          <a:prstGeom prst="rect">
            <a:avLst/>
          </a:prstGeom>
        </p:spPr>
      </p:pic>
      <p:pic>
        <p:nvPicPr>
          <p:cNvPr id="34" name="Picture 33"/>
          <p:cNvPicPr>
            <a:picLocks noChangeAspect="1"/>
          </p:cNvPicPr>
          <p:nvPr/>
        </p:nvPicPr>
        <p:blipFill>
          <a:blip r:embed="rId9"/>
          <a:stretch>
            <a:fillRect/>
          </a:stretch>
        </p:blipFill>
        <p:spPr>
          <a:xfrm>
            <a:off x="7405370" y="2142490"/>
            <a:ext cx="870585" cy="675005"/>
          </a:xfrm>
          <a:prstGeom prst="rect">
            <a:avLst/>
          </a:prstGeom>
        </p:spPr>
      </p:pic>
      <p:pic>
        <p:nvPicPr>
          <p:cNvPr id="35" name="Picture 34"/>
          <p:cNvPicPr>
            <a:picLocks noChangeAspect="1"/>
          </p:cNvPicPr>
          <p:nvPr/>
        </p:nvPicPr>
        <p:blipFill>
          <a:blip r:embed="rId10"/>
          <a:stretch>
            <a:fillRect/>
          </a:stretch>
        </p:blipFill>
        <p:spPr>
          <a:xfrm>
            <a:off x="5039995" y="51435"/>
            <a:ext cx="3565525" cy="1682115"/>
          </a:xfrm>
          <a:prstGeom prst="rect">
            <a:avLst/>
          </a:prstGeom>
        </p:spPr>
      </p:pic>
      <p:pic>
        <p:nvPicPr>
          <p:cNvPr id="4" name="4.mp3">
            <a:hlinkClick r:id="" action="ppaction://media"/>
            <a:extLst>
              <a:ext uri="{FF2B5EF4-FFF2-40B4-BE49-F238E27FC236}">
                <a16:creationId xmlns:a16="http://schemas.microsoft.com/office/drawing/2014/main" id="{6E954136-2F55-C848-AAA1-460D63A557A2}"/>
              </a:ext>
            </a:extLst>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7405370" y="4229984"/>
            <a:ext cx="501732" cy="50173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7" fill="hold" display="0">
                  <p:stCondLst>
                    <p:cond delay="indefinite"/>
                  </p:stCondLst>
                  <p:endCondLst>
                    <p:cond evt="onStopAudio" delay="0">
                      <p:tgtEl>
                        <p:sldTgt/>
                      </p:tgtEl>
                    </p:cond>
                  </p:endCondLst>
                </p:cTn>
                <p:tgtEl>
                  <p:spTgt spid="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731316" y="1275606"/>
            <a:ext cx="2215998" cy="1686471"/>
          </a:xfrm>
          <a:prstGeom prst="rect">
            <a:avLst/>
          </a:prstGeom>
          <a:ln>
            <a:noFill/>
          </a:ln>
          <a:effectLst>
            <a:outerShdw blurRad="292100" dist="139700" dir="2700000" algn="tl" rotWithShape="0">
              <a:srgbClr val="333333">
                <a:alpha val="65000"/>
              </a:srgbClr>
            </a:outerShdw>
          </a:effectLst>
        </p:spPr>
      </p:pic>
      <p:sp>
        <p:nvSpPr>
          <p:cNvPr id="5" name="Text Box 4"/>
          <p:cNvSpPr txBox="1"/>
          <p:nvPr/>
        </p:nvSpPr>
        <p:spPr>
          <a:xfrm>
            <a:off x="973455" y="420370"/>
            <a:ext cx="7140575" cy="583565"/>
          </a:xfrm>
          <a:prstGeom prst="rect">
            <a:avLst/>
          </a:prstGeom>
          <a:noFill/>
        </p:spPr>
        <p:txBody>
          <a:bodyPr wrap="square" rtlCol="0">
            <a:spAutoFit/>
          </a:bodyPr>
          <a:lstStyle/>
          <a:p>
            <a:r>
              <a:rPr lang="en-US" sz="3200" b="1" u="sng">
                <a:solidFill>
                  <a:schemeClr val="bg1"/>
                </a:solidFill>
              </a:rPr>
              <a:t>WELCOME AND INTRODUCTION</a:t>
            </a:r>
          </a:p>
        </p:txBody>
      </p:sp>
      <p:pic>
        <p:nvPicPr>
          <p:cNvPr id="6" name="Picture 5"/>
          <p:cNvPicPr>
            <a:picLocks noChangeAspect="1"/>
          </p:cNvPicPr>
          <p:nvPr/>
        </p:nvPicPr>
        <p:blipFill>
          <a:blip r:embed="rId5"/>
          <a:stretch>
            <a:fillRect/>
          </a:stretch>
        </p:blipFill>
        <p:spPr>
          <a:xfrm>
            <a:off x="793750" y="1275715"/>
            <a:ext cx="2619375" cy="1686560"/>
          </a:xfrm>
          <a:prstGeom prst="rect">
            <a:avLst/>
          </a:prstGeom>
        </p:spPr>
      </p:pic>
      <p:pic>
        <p:nvPicPr>
          <p:cNvPr id="7" name="Picture 6"/>
          <p:cNvPicPr>
            <a:picLocks noChangeAspect="1"/>
          </p:cNvPicPr>
          <p:nvPr/>
        </p:nvPicPr>
        <p:blipFill>
          <a:blip r:embed="rId6"/>
          <a:stretch>
            <a:fillRect/>
          </a:stretch>
        </p:blipFill>
        <p:spPr>
          <a:xfrm>
            <a:off x="6228080" y="1275715"/>
            <a:ext cx="2524125" cy="1752600"/>
          </a:xfrm>
          <a:prstGeom prst="rect">
            <a:avLst/>
          </a:prstGeom>
        </p:spPr>
      </p:pic>
      <p:sp>
        <p:nvSpPr>
          <p:cNvPr id="9" name="Text Box 8"/>
          <p:cNvSpPr txBox="1"/>
          <p:nvPr/>
        </p:nvSpPr>
        <p:spPr>
          <a:xfrm>
            <a:off x="812800" y="3328670"/>
            <a:ext cx="8007350" cy="1383665"/>
          </a:xfrm>
          <a:prstGeom prst="rect">
            <a:avLst/>
          </a:prstGeom>
          <a:noFill/>
        </p:spPr>
        <p:txBody>
          <a:bodyPr wrap="square" rtlCol="0">
            <a:spAutoFit/>
          </a:bodyPr>
          <a:lstStyle/>
          <a:p>
            <a:r>
              <a:rPr lang="en-US" sz="2800"/>
              <a:t>The environmental ethical dilemmas that we face a immense. In this module, we will introduce you to our course on Environmental Management &amp; Ethics.</a:t>
            </a:r>
          </a:p>
        </p:txBody>
      </p:sp>
      <p:pic>
        <p:nvPicPr>
          <p:cNvPr id="3" name="5.mp3">
            <a:hlinkClick r:id="" action="ppaction://media"/>
            <a:extLst>
              <a:ext uri="{FF2B5EF4-FFF2-40B4-BE49-F238E27FC236}">
                <a16:creationId xmlns:a16="http://schemas.microsoft.com/office/drawing/2014/main" id="{29A790E5-262F-D94B-A211-2A33DF2F2212}"/>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6846125" y="554989"/>
            <a:ext cx="314325" cy="31432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7" fill="hold" display="0">
                  <p:stCondLst>
                    <p:cond delay="indefinite"/>
                  </p:stCondLst>
                  <p:endCondLst>
                    <p:cond evt="onStopAudio" delay="0">
                      <p:tgtEl>
                        <p:sldTgt/>
                      </p:tgtEl>
                    </p:cond>
                  </p:endCondLst>
                </p:cTn>
                <p:tgtEl>
                  <p:spTgt spid="3"/>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1187626" y="1923678"/>
            <a:ext cx="1478310" cy="574898"/>
            <a:chOff x="1259632" y="2067694"/>
            <a:chExt cx="1296144" cy="504056"/>
          </a:xfrm>
        </p:grpSpPr>
        <p:cxnSp>
          <p:nvCxnSpPr>
            <p:cNvPr id="7" name="直接连接符 6"/>
            <p:cNvCxnSpPr/>
            <p:nvPr/>
          </p:nvCxnSpPr>
          <p:spPr>
            <a:xfrm flipV="1">
              <a:off x="1259632" y="2067695"/>
              <a:ext cx="576064" cy="504055"/>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1835696" y="2067694"/>
              <a:ext cx="720080" cy="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0" name="组合 29"/>
          <p:cNvGrpSpPr/>
          <p:nvPr/>
        </p:nvGrpSpPr>
        <p:grpSpPr>
          <a:xfrm rot="8383373" flipV="1">
            <a:off x="6350909" y="1103801"/>
            <a:ext cx="1478310" cy="585365"/>
            <a:chOff x="1259632" y="2067694"/>
            <a:chExt cx="1296144" cy="504056"/>
          </a:xfrm>
          <a:solidFill>
            <a:srgbClr val="F2A849"/>
          </a:solidFill>
        </p:grpSpPr>
        <p:cxnSp>
          <p:nvCxnSpPr>
            <p:cNvPr id="33" name="直接连接符 32"/>
            <p:cNvCxnSpPr/>
            <p:nvPr/>
          </p:nvCxnSpPr>
          <p:spPr>
            <a:xfrm flipV="1">
              <a:off x="1259632" y="2067695"/>
              <a:ext cx="576064" cy="504055"/>
            </a:xfrm>
            <a:prstGeom prst="line">
              <a:avLst/>
            </a:prstGeom>
            <a:grpFill/>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a:off x="1835696" y="2067694"/>
              <a:ext cx="720080" cy="1"/>
            </a:xfrm>
            <a:prstGeom prst="line">
              <a:avLst/>
            </a:prstGeom>
            <a:grpFill/>
            <a:ln w="1905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6" name="组合 35"/>
          <p:cNvGrpSpPr/>
          <p:nvPr/>
        </p:nvGrpSpPr>
        <p:grpSpPr>
          <a:xfrm rot="18962044" flipV="1">
            <a:off x="4782838" y="3223964"/>
            <a:ext cx="1293895" cy="842459"/>
            <a:chOff x="1259632" y="1846312"/>
            <a:chExt cx="1134454" cy="725438"/>
          </a:xfrm>
        </p:grpSpPr>
        <p:cxnSp>
          <p:nvCxnSpPr>
            <p:cNvPr id="39" name="直接连接符 38"/>
            <p:cNvCxnSpPr/>
            <p:nvPr/>
          </p:nvCxnSpPr>
          <p:spPr>
            <a:xfrm flipV="1">
              <a:off x="1259632" y="2067695"/>
              <a:ext cx="576064" cy="504055"/>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rot="18962044">
              <a:off x="1949218" y="1846312"/>
              <a:ext cx="444868" cy="49757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42" name="TextBox 41"/>
          <p:cNvSpPr txBox="1"/>
          <p:nvPr/>
        </p:nvSpPr>
        <p:spPr>
          <a:xfrm>
            <a:off x="168584" y="2588112"/>
            <a:ext cx="2088233" cy="645160"/>
          </a:xfrm>
          <a:prstGeom prst="rect">
            <a:avLst/>
          </a:prstGeom>
          <a:noFill/>
        </p:spPr>
        <p:txBody>
          <a:bodyPr wrap="square" rtlCol="0">
            <a:spAutoFit/>
          </a:bodyPr>
          <a:lstStyle/>
          <a:p>
            <a:r>
              <a:rPr lang="en-US" altLang="zh-CN" dirty="0">
                <a:solidFill>
                  <a:schemeClr val="bg1"/>
                </a:solidFill>
                <a:latin typeface="Microsoft YaHei" panose="020B0503020204020204" pitchFamily="34" charset="-122"/>
                <a:ea typeface="Microsoft YaHei" panose="020B0503020204020204" pitchFamily="34" charset="-122"/>
              </a:rPr>
              <a:t>TECHNOLOGY</a:t>
            </a:r>
          </a:p>
          <a:p>
            <a:endParaRPr lang="en-US" altLang="zh-CN" dirty="0">
              <a:solidFill>
                <a:schemeClr val="bg1"/>
              </a:solidFill>
              <a:latin typeface="Microsoft YaHei" panose="020B0503020204020204" pitchFamily="34" charset="-122"/>
              <a:ea typeface="Microsoft YaHei" panose="020B0503020204020204" pitchFamily="34" charset="-122"/>
            </a:endParaRPr>
          </a:p>
        </p:txBody>
      </p:sp>
      <p:sp>
        <p:nvSpPr>
          <p:cNvPr id="45" name="TextBox 44"/>
          <p:cNvSpPr txBox="1"/>
          <p:nvPr/>
        </p:nvSpPr>
        <p:spPr>
          <a:xfrm>
            <a:off x="2555625" y="3387690"/>
            <a:ext cx="2088233" cy="368300"/>
          </a:xfrm>
          <a:prstGeom prst="rect">
            <a:avLst/>
          </a:prstGeom>
          <a:noFill/>
        </p:spPr>
        <p:txBody>
          <a:bodyPr wrap="square" rtlCol="0">
            <a:spAutoFit/>
          </a:bodyPr>
          <a:lstStyle/>
          <a:p>
            <a:r>
              <a:rPr lang="en-US" altLang="zh-CN" dirty="0">
                <a:solidFill>
                  <a:schemeClr val="bg1"/>
                </a:solidFill>
                <a:latin typeface="Microsoft YaHei" panose="020B0503020204020204" pitchFamily="34" charset="-122"/>
                <a:ea typeface="Microsoft YaHei" panose="020B0503020204020204" pitchFamily="34" charset="-122"/>
              </a:rPr>
              <a:t>SUSTAINABLITY</a:t>
            </a:r>
          </a:p>
        </p:txBody>
      </p:sp>
      <p:sp>
        <p:nvSpPr>
          <p:cNvPr id="48" name="TextBox 47"/>
          <p:cNvSpPr txBox="1"/>
          <p:nvPr/>
        </p:nvSpPr>
        <p:spPr>
          <a:xfrm>
            <a:off x="6834744" y="1281709"/>
            <a:ext cx="2088233" cy="368300"/>
          </a:xfrm>
          <a:prstGeom prst="rect">
            <a:avLst/>
          </a:prstGeom>
          <a:noFill/>
        </p:spPr>
        <p:txBody>
          <a:bodyPr wrap="square" rtlCol="0">
            <a:spAutoFit/>
          </a:bodyPr>
          <a:lstStyle/>
          <a:p>
            <a:r>
              <a:rPr lang="en-US" altLang="zh-CN" dirty="0">
                <a:solidFill>
                  <a:schemeClr val="bg1"/>
                </a:solidFill>
                <a:latin typeface="Microsoft YaHei" panose="020B0503020204020204" pitchFamily="34" charset="-122"/>
                <a:ea typeface="Microsoft YaHei" panose="020B0503020204020204" pitchFamily="34" charset="-122"/>
              </a:rPr>
              <a:t>POLLUTION</a:t>
            </a:r>
          </a:p>
        </p:txBody>
      </p:sp>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95830" y="195580"/>
            <a:ext cx="4382770" cy="2857500"/>
          </a:xfrm>
          <a:prstGeom prst="rect">
            <a:avLst/>
          </a:prstGeom>
        </p:spPr>
      </p:pic>
      <p:pic>
        <p:nvPicPr>
          <p:cNvPr id="2" name="Picture 1"/>
          <p:cNvPicPr>
            <a:picLocks noChangeAspect="1"/>
          </p:cNvPicPr>
          <p:nvPr/>
        </p:nvPicPr>
        <p:blipFill>
          <a:blip r:embed="rId5"/>
          <a:stretch>
            <a:fillRect/>
          </a:stretch>
        </p:blipFill>
        <p:spPr>
          <a:xfrm>
            <a:off x="6834505" y="1851660"/>
            <a:ext cx="2134235" cy="1771650"/>
          </a:xfrm>
          <a:prstGeom prst="rect">
            <a:avLst/>
          </a:prstGeom>
        </p:spPr>
      </p:pic>
      <p:pic>
        <p:nvPicPr>
          <p:cNvPr id="5" name="Picture 4"/>
          <p:cNvPicPr>
            <a:picLocks noChangeAspect="1"/>
          </p:cNvPicPr>
          <p:nvPr/>
        </p:nvPicPr>
        <p:blipFill>
          <a:blip r:embed="rId6"/>
          <a:stretch>
            <a:fillRect/>
          </a:stretch>
        </p:blipFill>
        <p:spPr>
          <a:xfrm>
            <a:off x="2665730" y="3796030"/>
            <a:ext cx="1752600" cy="1191895"/>
          </a:xfrm>
          <a:prstGeom prst="rect">
            <a:avLst/>
          </a:prstGeom>
        </p:spPr>
      </p:pic>
      <p:pic>
        <p:nvPicPr>
          <p:cNvPr id="6" name="Picture 5"/>
          <p:cNvPicPr>
            <a:picLocks noChangeAspect="1"/>
          </p:cNvPicPr>
          <p:nvPr/>
        </p:nvPicPr>
        <p:blipFill>
          <a:blip r:embed="rId7"/>
          <a:stretch>
            <a:fillRect/>
          </a:stretch>
        </p:blipFill>
        <p:spPr>
          <a:xfrm>
            <a:off x="107315" y="3053080"/>
            <a:ext cx="1661795" cy="1805940"/>
          </a:xfrm>
          <a:prstGeom prst="rect">
            <a:avLst/>
          </a:prstGeom>
        </p:spPr>
      </p:pic>
      <p:pic>
        <p:nvPicPr>
          <p:cNvPr id="4" name="6.mp3">
            <a:hlinkClick r:id="" action="ppaction://media"/>
            <a:extLst>
              <a:ext uri="{FF2B5EF4-FFF2-40B4-BE49-F238E27FC236}">
                <a16:creationId xmlns:a16="http://schemas.microsoft.com/office/drawing/2014/main" id="{B4C5998B-8FCC-CA46-B92C-7C4FE1EE19E1}"/>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6963507" y="4212462"/>
            <a:ext cx="628650" cy="6286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7" fill="hold" display="0">
                  <p:stCondLst>
                    <p:cond delay="indefinite"/>
                  </p:stCondLst>
                  <p:endCondLst>
                    <p:cond evt="onStopAudio" delay="0">
                      <p:tgtEl>
                        <p:sldTgt/>
                      </p:tgtEl>
                    </p:cond>
                  </p:endCondLst>
                </p:cTn>
                <p:tgtEl>
                  <p:spTgt spid="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83260" y="448310"/>
            <a:ext cx="5217160" cy="583565"/>
          </a:xfrm>
          <a:prstGeom prst="rect">
            <a:avLst/>
          </a:prstGeom>
          <a:noFill/>
        </p:spPr>
        <p:txBody>
          <a:bodyPr wrap="square" rtlCol="0">
            <a:spAutoFit/>
          </a:bodyPr>
          <a:lstStyle/>
          <a:p>
            <a:r>
              <a:rPr lang="en-US" altLang="zh-CN" sz="3200" b="1" u="sng" dirty="0">
                <a:solidFill>
                  <a:schemeClr val="bg1"/>
                </a:solidFill>
                <a:latin typeface="Microsoft YaHei" panose="020B0503020204020204" pitchFamily="34" charset="-122"/>
                <a:ea typeface="Microsoft YaHei" panose="020B0503020204020204" pitchFamily="34" charset="-122"/>
              </a:rPr>
              <a:t>ENVIRNMENTAL ETHICS</a:t>
            </a:r>
          </a:p>
        </p:txBody>
      </p:sp>
      <p:sp>
        <p:nvSpPr>
          <p:cNvPr id="8" name="TextBox 7"/>
          <p:cNvSpPr txBox="1"/>
          <p:nvPr/>
        </p:nvSpPr>
        <p:spPr>
          <a:xfrm>
            <a:off x="4283866" y="1491377"/>
            <a:ext cx="4523378" cy="1476375"/>
          </a:xfrm>
          <a:prstGeom prst="rect">
            <a:avLst/>
          </a:prstGeom>
          <a:noFill/>
        </p:spPr>
        <p:txBody>
          <a:bodyPr wrap="square" rtlCol="0">
            <a:spAutoFit/>
          </a:bodyPr>
          <a:lstStyle/>
          <a:p>
            <a:pPr algn="ctr"/>
            <a:r>
              <a:rPr lang="zh-CN" altLang="en-US" dirty="0">
                <a:solidFill>
                  <a:schemeClr val="bg1"/>
                </a:solidFill>
              </a:rPr>
              <a:t>In this module, we </a:t>
            </a:r>
            <a:r>
              <a:rPr lang="en-US" altLang="zh-CN" dirty="0">
                <a:solidFill>
                  <a:schemeClr val="bg1"/>
                </a:solidFill>
              </a:rPr>
              <a:t>are</a:t>
            </a:r>
            <a:r>
              <a:rPr lang="zh-CN" altLang="en-US" dirty="0">
                <a:solidFill>
                  <a:schemeClr val="bg1"/>
                </a:solidFill>
              </a:rPr>
              <a:t> introduce</a:t>
            </a:r>
            <a:r>
              <a:rPr lang="en-US" altLang="zh-CN" dirty="0">
                <a:solidFill>
                  <a:schemeClr val="bg1"/>
                </a:solidFill>
              </a:rPr>
              <a:t>d</a:t>
            </a:r>
            <a:r>
              <a:rPr lang="zh-CN" altLang="en-US" dirty="0">
                <a:solidFill>
                  <a:schemeClr val="bg1"/>
                </a:solidFill>
              </a:rPr>
              <a:t> to environmental ethics in general and three different kinds of environmental ethics in specific.</a:t>
            </a:r>
          </a:p>
          <a:p>
            <a:pPr algn="ctr"/>
            <a:endParaRPr lang="zh-CN" altLang="en-US" dirty="0">
              <a:solidFill>
                <a:schemeClr val="bg1"/>
              </a:solidFill>
            </a:endParaRPr>
          </a:p>
        </p:txBody>
      </p:sp>
      <p:pic>
        <p:nvPicPr>
          <p:cNvPr id="2" name="图片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1722" y="1419622"/>
            <a:ext cx="3196475" cy="3008447"/>
          </a:xfrm>
          <a:prstGeom prst="rect">
            <a:avLst/>
          </a:prstGeom>
          <a:ln>
            <a:noFill/>
          </a:ln>
          <a:effectLst>
            <a:softEdge rad="112500"/>
          </a:effectLst>
        </p:spPr>
      </p:pic>
      <p:sp>
        <p:nvSpPr>
          <p:cNvPr id="4" name="Text Box 3"/>
          <p:cNvSpPr txBox="1"/>
          <p:nvPr/>
        </p:nvSpPr>
        <p:spPr>
          <a:xfrm>
            <a:off x="4860290" y="2931795"/>
            <a:ext cx="3891280" cy="1506855"/>
          </a:xfrm>
          <a:prstGeom prst="rect">
            <a:avLst/>
          </a:prstGeom>
          <a:noFill/>
        </p:spPr>
        <p:txBody>
          <a:bodyPr wrap="square" rtlCol="0">
            <a:spAutoFit/>
          </a:bodyPr>
          <a:lstStyle/>
          <a:p>
            <a:r>
              <a:rPr lang="en-US" sz="2000" u="sng"/>
              <a:t>Learning Objectives:</a:t>
            </a:r>
          </a:p>
          <a:p>
            <a:r>
              <a:rPr lang="en-US"/>
              <a:t>Describe</a:t>
            </a:r>
          </a:p>
          <a:p>
            <a:r>
              <a:rPr lang="en-US"/>
              <a:t>Define</a:t>
            </a:r>
          </a:p>
          <a:p>
            <a:r>
              <a:rPr lang="en-US"/>
              <a:t>Summarize</a:t>
            </a:r>
          </a:p>
          <a:p>
            <a:r>
              <a:rPr lang="en-US"/>
              <a:t>Give examples</a:t>
            </a:r>
          </a:p>
        </p:txBody>
      </p:sp>
      <p:pic>
        <p:nvPicPr>
          <p:cNvPr id="5" name="7.mp3">
            <a:hlinkClick r:id="" action="ppaction://media"/>
            <a:extLst>
              <a:ext uri="{FF2B5EF4-FFF2-40B4-BE49-F238E27FC236}">
                <a16:creationId xmlns:a16="http://schemas.microsoft.com/office/drawing/2014/main" id="{2CFBA59C-8AC8-FB4D-AD93-1FF927D2ADA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7504834" y="4438650"/>
            <a:ext cx="446067" cy="44606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7" fill="hold" display="0">
                  <p:stCondLst>
                    <p:cond delay="indefinite"/>
                  </p:stCondLst>
                  <p:endCondLst>
                    <p:cond evt="onStopAudio" delay="0">
                      <p:tgtEl>
                        <p:sldTgt/>
                      </p:tgtEl>
                    </p:cond>
                  </p:endCondLst>
                </p:cTn>
                <p:tgtEl>
                  <p:spTgt spid="5"/>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1361" y="411209"/>
            <a:ext cx="3556515" cy="334730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4" name="图片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11891" y="2243335"/>
            <a:ext cx="1089790" cy="1110420"/>
          </a:xfrm>
          <a:prstGeom prst="rect">
            <a:avLst/>
          </a:prstGeom>
        </p:spPr>
      </p:pic>
      <p:pic>
        <p:nvPicPr>
          <p:cNvPr id="6" name="图片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02656" y="3566071"/>
            <a:ext cx="1099025" cy="1110420"/>
          </a:xfrm>
          <a:prstGeom prst="rect">
            <a:avLst/>
          </a:prstGeom>
        </p:spPr>
      </p:pic>
      <p:pic>
        <p:nvPicPr>
          <p:cNvPr id="11" name="图片 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302656" y="890118"/>
            <a:ext cx="1089790" cy="1117496"/>
          </a:xfrm>
          <a:prstGeom prst="rect">
            <a:avLst/>
          </a:prstGeom>
        </p:spPr>
      </p:pic>
      <p:pic>
        <p:nvPicPr>
          <p:cNvPr id="7" name="Picture 6"/>
          <p:cNvPicPr>
            <a:picLocks noChangeAspect="1"/>
          </p:cNvPicPr>
          <p:nvPr/>
        </p:nvPicPr>
        <p:blipFill>
          <a:blip r:embed="rId8"/>
          <a:stretch>
            <a:fillRect/>
          </a:stretch>
        </p:blipFill>
        <p:spPr>
          <a:xfrm>
            <a:off x="5740400" y="195580"/>
            <a:ext cx="2964180" cy="3232150"/>
          </a:xfrm>
          <a:prstGeom prst="rect">
            <a:avLst/>
          </a:prstGeom>
        </p:spPr>
      </p:pic>
      <p:sp>
        <p:nvSpPr>
          <p:cNvPr id="8" name="Text Box 7"/>
          <p:cNvSpPr txBox="1"/>
          <p:nvPr/>
        </p:nvSpPr>
        <p:spPr>
          <a:xfrm>
            <a:off x="5622290" y="3566160"/>
            <a:ext cx="3201035" cy="1568450"/>
          </a:xfrm>
          <a:prstGeom prst="rect">
            <a:avLst/>
          </a:prstGeom>
          <a:noFill/>
        </p:spPr>
        <p:txBody>
          <a:bodyPr wrap="square" rtlCol="0">
            <a:spAutoFit/>
          </a:bodyPr>
          <a:lstStyle/>
          <a:p>
            <a:r>
              <a:rPr lang="en-US" sz="3200"/>
              <a:t>LAND ETHICS</a:t>
            </a:r>
          </a:p>
          <a:p>
            <a:r>
              <a:rPr lang="en-US" sz="3200"/>
              <a:t>DEEP ECOLOGY </a:t>
            </a:r>
          </a:p>
          <a:p>
            <a:r>
              <a:rPr lang="en-US" sz="3200"/>
              <a:t>ECOFEMINISM</a:t>
            </a:r>
          </a:p>
        </p:txBody>
      </p:sp>
      <p:pic>
        <p:nvPicPr>
          <p:cNvPr id="3" name="8.mp3">
            <a:hlinkClick r:id="" action="ppaction://media"/>
            <a:extLst>
              <a:ext uri="{FF2B5EF4-FFF2-40B4-BE49-F238E27FC236}">
                <a16:creationId xmlns:a16="http://schemas.microsoft.com/office/drawing/2014/main" id="{B9603BE9-9D04-B14E-BC84-46730CCAA278}"/>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910443" y="4121281"/>
            <a:ext cx="628650" cy="6286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7" fill="hold" display="0">
                  <p:stCondLst>
                    <p:cond delay="indefinite"/>
                  </p:stCondLst>
                  <p:endCondLst>
                    <p:cond evt="onStopAudio" delay="0">
                      <p:tgtEl>
                        <p:sldTgt/>
                      </p:tgtEl>
                    </p:cond>
                  </p:endCondLst>
                </p:cTn>
                <p:tgtEl>
                  <p:spTgt spid="3"/>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7" name="直接连接符 16"/>
          <p:cNvCxnSpPr/>
          <p:nvPr/>
        </p:nvCxnSpPr>
        <p:spPr>
          <a:xfrm>
            <a:off x="2177803" y="2981253"/>
            <a:ext cx="2466207" cy="1162598"/>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flipV="1">
            <a:off x="2267744" y="2541412"/>
            <a:ext cx="1863798" cy="2"/>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flipV="1">
            <a:off x="2178050" y="1347470"/>
            <a:ext cx="2682240" cy="1080135"/>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35560" y="195580"/>
            <a:ext cx="3808730" cy="1568450"/>
          </a:xfrm>
          <a:prstGeom prst="rect">
            <a:avLst/>
          </a:prstGeom>
          <a:noFill/>
        </p:spPr>
        <p:txBody>
          <a:bodyPr wrap="square" rtlCol="0">
            <a:spAutoFit/>
          </a:bodyPr>
          <a:lstStyle/>
          <a:p>
            <a:r>
              <a:rPr lang="zh-CN" altLang="en-US" sz="3200" b="1" u="sng" dirty="0">
                <a:solidFill>
                  <a:schemeClr val="bg1"/>
                </a:solidFill>
                <a:latin typeface="Microsoft YaHei" panose="020B0503020204020204" pitchFamily="34" charset="-122"/>
                <a:ea typeface="Microsoft YaHei" panose="020B0503020204020204" pitchFamily="34" charset="-122"/>
              </a:rPr>
              <a:t>Environmental management of wicked problems</a:t>
            </a:r>
          </a:p>
        </p:txBody>
      </p:sp>
      <p:pic>
        <p:nvPicPr>
          <p:cNvPr id="2" name="图片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2202" y="1924195"/>
            <a:ext cx="2115236" cy="2119351"/>
          </a:xfrm>
          <a:prstGeom prst="rect">
            <a:avLst/>
          </a:prstGeom>
        </p:spPr>
      </p:pic>
      <p:pic>
        <p:nvPicPr>
          <p:cNvPr id="19" name="图片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140465" y="3435852"/>
            <a:ext cx="1287760" cy="1290265"/>
          </a:xfrm>
          <a:prstGeom prst="rect">
            <a:avLst/>
          </a:prstGeom>
        </p:spPr>
      </p:pic>
      <p:pic>
        <p:nvPicPr>
          <p:cNvPr id="22" name="图片 2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864154" y="1828167"/>
            <a:ext cx="1423392" cy="1426161"/>
          </a:xfrm>
          <a:prstGeom prst="rect">
            <a:avLst/>
          </a:prstGeom>
        </p:spPr>
      </p:pic>
      <p:pic>
        <p:nvPicPr>
          <p:cNvPr id="24" name="图片 2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283994" y="411192"/>
            <a:ext cx="1270992" cy="1273465"/>
          </a:xfrm>
          <a:prstGeom prst="rect">
            <a:avLst/>
          </a:prstGeom>
        </p:spPr>
      </p:pic>
      <p:sp>
        <p:nvSpPr>
          <p:cNvPr id="5" name="Text Box 4"/>
          <p:cNvSpPr txBox="1"/>
          <p:nvPr/>
        </p:nvSpPr>
        <p:spPr>
          <a:xfrm>
            <a:off x="5652135" y="555625"/>
            <a:ext cx="3325495" cy="3969385"/>
          </a:xfrm>
          <a:prstGeom prst="rect">
            <a:avLst/>
          </a:prstGeom>
          <a:noFill/>
        </p:spPr>
        <p:txBody>
          <a:bodyPr wrap="square" rtlCol="0" anchor="t">
            <a:spAutoFit/>
          </a:bodyPr>
          <a:lstStyle/>
          <a:p>
            <a:r>
              <a:rPr lang="en-US"/>
              <a:t>In the past, environmental problems were local and we could use our senses to detect them. We could see them, smell them and feel them and we could develop uniform solutions to them. They were tame problems. More and more of the environmental dilemmas and problems that we face are not tame. In this module, you will learn about environmental management of wicked problems in contrast to tame problems.</a:t>
            </a:r>
          </a:p>
        </p:txBody>
      </p:sp>
      <p:pic>
        <p:nvPicPr>
          <p:cNvPr id="4" name="9.mp3">
            <a:hlinkClick r:id="" action="ppaction://media"/>
            <a:extLst>
              <a:ext uri="{FF2B5EF4-FFF2-40B4-BE49-F238E27FC236}">
                <a16:creationId xmlns:a16="http://schemas.microsoft.com/office/drawing/2014/main" id="{010DCC55-1EDB-7E47-8B47-D2023D4EA592}"/>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2365045" y="4223702"/>
            <a:ext cx="602615" cy="60261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7" fill="hold" display="0">
                  <p:stCondLst>
                    <p:cond delay="indefinite"/>
                  </p:stCondLst>
                  <p:endCondLst>
                    <p:cond evt="onStopAudio" delay="0">
                      <p:tgtEl>
                        <p:sldTgt/>
                      </p:tgtEl>
                    </p:cond>
                  </p:endCondLst>
                </p:cTn>
                <p:tgtEl>
                  <p:spTgt spid="4"/>
                </p:tgtEl>
              </p:cMediaNode>
            </p:audio>
          </p:childTnLst>
        </p:cTn>
      </p:par>
    </p:tnLst>
  </p:timing>
</p:sld>
</file>

<file path=ppt/theme/theme1.xml><?xml version="1.0" encoding="utf-8"?>
<a:theme xmlns:a="http://schemas.openxmlformats.org/drawingml/2006/main" name="Office 主题​​">
  <a:themeElements>
    <a:clrScheme name="凤舞九天">
      <a:dk1>
        <a:sysClr val="windowText" lastClr="000000"/>
      </a:dk1>
      <a:lt1>
        <a:sysClr val="window" lastClr="FFFFFF"/>
      </a:lt1>
      <a:dk2>
        <a:srgbClr val="004646"/>
      </a:dk2>
      <a:lt2>
        <a:srgbClr val="E1F0FF"/>
      </a:lt2>
      <a:accent1>
        <a:srgbClr val="50742F"/>
      </a:accent1>
      <a:accent2>
        <a:srgbClr val="268868"/>
      </a:accent2>
      <a:accent3>
        <a:srgbClr val="33BD56"/>
      </a:accent3>
      <a:accent4>
        <a:srgbClr val="4BC5B9"/>
      </a:accent4>
      <a:accent5>
        <a:srgbClr val="3163CA"/>
      </a:accent5>
      <a:accent6>
        <a:srgbClr val="4B14AA"/>
      </a:accent6>
      <a:hlink>
        <a:srgbClr val="D9BE02"/>
      </a:hlink>
      <a:folHlink>
        <a:srgbClr val="F900F9"/>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3803</Words>
  <Application>Microsoft Office PowerPoint</Application>
  <PresentationFormat>On-screen Show (16:9)</PresentationFormat>
  <Paragraphs>123</Paragraphs>
  <Slides>18</Slides>
  <Notes>0</Notes>
  <HiddenSlides>0</HiddenSlides>
  <MMClips>0</MMClips>
  <ScaleCrop>false</ScaleCrop>
  <HeadingPairs>
    <vt:vector size="4" baseType="variant">
      <vt:variant>
        <vt:lpstr>Theme</vt:lpstr>
      </vt:variant>
      <vt:variant>
        <vt:i4>1</vt:i4>
      </vt:variant>
      <vt:variant>
        <vt:lpstr>Slide Titles</vt:lpstr>
      </vt:variant>
      <vt:variant>
        <vt:i4>18</vt:i4>
      </vt:variant>
    </vt:vector>
  </HeadingPairs>
  <TitlesOfParts>
    <vt:vector size="19" baseType="lpstr">
      <vt:lpstr>Office 主题​​</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DEEPANKARSHARMA.20041299@gehu.ac.in</cp:lastModifiedBy>
  <cp:revision>37</cp:revision>
  <dcterms:created xsi:type="dcterms:W3CDTF">2014-07-22T07:42:00Z</dcterms:created>
  <dcterms:modified xsi:type="dcterms:W3CDTF">2021-05-19T09:14:44Z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1033-11.2.0.10132</vt:lpwstr>
  </property>
</Properties>
</file>